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 id="2147483706" r:id="rId2"/>
  </p:sldMasterIdLst>
  <p:notesMasterIdLst>
    <p:notesMasterId r:id="rId60"/>
  </p:notesMasterIdLst>
  <p:sldIdLst>
    <p:sldId id="256" r:id="rId3"/>
    <p:sldId id="257" r:id="rId4"/>
    <p:sldId id="269" r:id="rId5"/>
    <p:sldId id="268" r:id="rId6"/>
    <p:sldId id="267" r:id="rId7"/>
    <p:sldId id="266" r:id="rId8"/>
    <p:sldId id="270" r:id="rId9"/>
    <p:sldId id="271" r:id="rId10"/>
    <p:sldId id="272" r:id="rId11"/>
    <p:sldId id="273" r:id="rId12"/>
    <p:sldId id="265" r:id="rId13"/>
    <p:sldId id="264" r:id="rId14"/>
    <p:sldId id="263" r:id="rId15"/>
    <p:sldId id="262" r:id="rId16"/>
    <p:sldId id="274" r:id="rId17"/>
    <p:sldId id="277" r:id="rId18"/>
    <p:sldId id="275" r:id="rId19"/>
    <p:sldId id="283" r:id="rId20"/>
    <p:sldId id="279" r:id="rId21"/>
    <p:sldId id="284" r:id="rId22"/>
    <p:sldId id="285" r:id="rId23"/>
    <p:sldId id="286" r:id="rId24"/>
    <p:sldId id="287" r:id="rId25"/>
    <p:sldId id="318" r:id="rId26"/>
    <p:sldId id="316" r:id="rId27"/>
    <p:sldId id="280" r:id="rId28"/>
    <p:sldId id="320" r:id="rId29"/>
    <p:sldId id="281" r:id="rId30"/>
    <p:sldId id="288" r:id="rId31"/>
    <p:sldId id="289" r:id="rId32"/>
    <p:sldId id="282" r:id="rId33"/>
    <p:sldId id="278" r:id="rId34"/>
    <p:sldId id="276" r:id="rId35"/>
    <p:sldId id="290" r:id="rId36"/>
    <p:sldId id="295" r:id="rId37"/>
    <p:sldId id="291" r:id="rId38"/>
    <p:sldId id="292" r:id="rId39"/>
    <p:sldId id="260" r:id="rId40"/>
    <p:sldId id="296" r:id="rId41"/>
    <p:sldId id="297" r:id="rId42"/>
    <p:sldId id="298" r:id="rId43"/>
    <p:sldId id="301" r:id="rId44"/>
    <p:sldId id="302" r:id="rId45"/>
    <p:sldId id="293" r:id="rId46"/>
    <p:sldId id="303" r:id="rId47"/>
    <p:sldId id="300" r:id="rId48"/>
    <p:sldId id="299" r:id="rId49"/>
    <p:sldId id="304" r:id="rId50"/>
    <p:sldId id="312" r:id="rId51"/>
    <p:sldId id="314" r:id="rId52"/>
    <p:sldId id="315" r:id="rId53"/>
    <p:sldId id="321" r:id="rId54"/>
    <p:sldId id="310" r:id="rId55"/>
    <p:sldId id="309" r:id="rId56"/>
    <p:sldId id="308" r:id="rId57"/>
    <p:sldId id="307" r:id="rId58"/>
    <p:sldId id="259" r:id="rId59"/>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700"/>
    <a:srgbClr val="234191"/>
    <a:srgbClr val="3FFFE8"/>
    <a:srgbClr val="37A3A5"/>
    <a:srgbClr val="FBD33A"/>
    <a:srgbClr val="21577A"/>
    <a:srgbClr val="A7C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54"/>
  </p:normalViewPr>
  <p:slideViewPr>
    <p:cSldViewPr snapToGrid="0">
      <p:cViewPr>
        <p:scale>
          <a:sx n="98" d="100"/>
          <a:sy n="98" d="100"/>
        </p:scale>
        <p:origin x="111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530A2-ED66-A142-9272-AB6D074CF03E}"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6B292585-44F8-BC4E-A8A2-A6584AB8AB96}">
      <dgm:prSet phldrT="[Text]"/>
      <dgm:spPr/>
      <dgm:t>
        <a:bodyPr/>
        <a:lstStyle/>
        <a:p>
          <a:pPr rtl="0"/>
          <a:r>
            <a:rPr lang="en-US" dirty="0"/>
            <a:t>TYPE 1 </a:t>
          </a:r>
        </a:p>
      </dgm:t>
    </dgm:pt>
    <dgm:pt modelId="{B7CC353C-5E68-6F4A-977E-1FA83C52DF3C}" type="parTrans" cxnId="{3E14E439-F639-1547-955E-D8D6E1D46644}">
      <dgm:prSet/>
      <dgm:spPr/>
      <dgm:t>
        <a:bodyPr/>
        <a:lstStyle/>
        <a:p>
          <a:endParaRPr lang="en-US"/>
        </a:p>
      </dgm:t>
    </dgm:pt>
    <dgm:pt modelId="{606F2FBF-48DC-3747-929E-9D3B67EE9F92}" type="sibTrans" cxnId="{3E14E439-F639-1547-955E-D8D6E1D46644}">
      <dgm:prSet/>
      <dgm:spPr/>
      <dgm:t>
        <a:bodyPr/>
        <a:lstStyle/>
        <a:p>
          <a:endParaRPr lang="en-US"/>
        </a:p>
      </dgm:t>
    </dgm:pt>
    <dgm:pt modelId="{C6DDFA73-E901-2348-AE0F-0F2D39CCD725}">
      <dgm:prSet phldrT="[Text]"/>
      <dgm:spPr/>
      <dgm:t>
        <a:bodyPr/>
        <a:lstStyle/>
        <a:p>
          <a:r>
            <a:rPr lang="en-US" dirty="0"/>
            <a:t>Other Specific Types</a:t>
          </a:r>
        </a:p>
      </dgm:t>
    </dgm:pt>
    <dgm:pt modelId="{10128CDF-ABF6-7349-8871-88F42E2DD21F}" type="parTrans" cxnId="{61CAE3B3-74CD-6249-957E-3BB885EEFA94}">
      <dgm:prSet/>
      <dgm:spPr/>
      <dgm:t>
        <a:bodyPr/>
        <a:lstStyle/>
        <a:p>
          <a:endParaRPr lang="en-US"/>
        </a:p>
      </dgm:t>
    </dgm:pt>
    <dgm:pt modelId="{D932D156-F924-294F-A584-FDEB81D6D7E9}" type="sibTrans" cxnId="{61CAE3B3-74CD-6249-957E-3BB885EEFA94}">
      <dgm:prSet/>
      <dgm:spPr/>
      <dgm:t>
        <a:bodyPr/>
        <a:lstStyle/>
        <a:p>
          <a:endParaRPr lang="en-US"/>
        </a:p>
      </dgm:t>
    </dgm:pt>
    <dgm:pt modelId="{57E166AA-1517-9A4D-AD27-28A88FA72497}">
      <dgm:prSet phldrT="[Text]" custT="1"/>
      <dgm:spPr/>
      <dgm:t>
        <a:bodyPr/>
        <a:lstStyle/>
        <a:p>
          <a:r>
            <a:rPr lang="en-US" sz="1800" smtClean="0"/>
            <a:t>LADA</a:t>
          </a:r>
          <a:r>
            <a:rPr lang="en-US" sz="1800" baseline="30000" smtClean="0"/>
            <a:t>*</a:t>
          </a:r>
          <a:endParaRPr lang="en-US" sz="1800" baseline="30000" dirty="0"/>
        </a:p>
      </dgm:t>
    </dgm:pt>
    <dgm:pt modelId="{CF8CE4C1-2CC2-F54D-A830-E9F2092D2AC3}" type="parTrans" cxnId="{CC8A3B75-2521-5640-9BE1-C41B875AEF0D}">
      <dgm:prSet/>
      <dgm:spPr/>
      <dgm:t>
        <a:bodyPr/>
        <a:lstStyle/>
        <a:p>
          <a:endParaRPr lang="en-US"/>
        </a:p>
      </dgm:t>
    </dgm:pt>
    <dgm:pt modelId="{85999475-B2A4-2943-AAC4-C5CBBA287AED}" type="sibTrans" cxnId="{CC8A3B75-2521-5640-9BE1-C41B875AEF0D}">
      <dgm:prSet/>
      <dgm:spPr/>
      <dgm:t>
        <a:bodyPr/>
        <a:lstStyle/>
        <a:p>
          <a:endParaRPr lang="en-US"/>
        </a:p>
      </dgm:t>
    </dgm:pt>
    <dgm:pt modelId="{EE325713-A077-304F-B4E3-549D54F842A3}">
      <dgm:prSet phldrT="[Text]"/>
      <dgm:spPr/>
      <dgm:t>
        <a:bodyPr/>
        <a:lstStyle/>
        <a:p>
          <a:r>
            <a:rPr lang="en-US" dirty="0"/>
            <a:t>Type 2</a:t>
          </a:r>
        </a:p>
      </dgm:t>
    </dgm:pt>
    <dgm:pt modelId="{2EBF5AC9-1F01-DE4C-A731-7ED969B5974B}" type="parTrans" cxnId="{4639B441-0C06-8E4B-935A-327C0FE79754}">
      <dgm:prSet/>
      <dgm:spPr/>
      <dgm:t>
        <a:bodyPr/>
        <a:lstStyle/>
        <a:p>
          <a:endParaRPr lang="en-US"/>
        </a:p>
      </dgm:t>
    </dgm:pt>
    <dgm:pt modelId="{D80AC678-BE88-9142-A65B-1FF9E873BA36}" type="sibTrans" cxnId="{4639B441-0C06-8E4B-935A-327C0FE79754}">
      <dgm:prSet/>
      <dgm:spPr/>
      <dgm:t>
        <a:bodyPr/>
        <a:lstStyle/>
        <a:p>
          <a:endParaRPr lang="en-US"/>
        </a:p>
      </dgm:t>
    </dgm:pt>
    <dgm:pt modelId="{82A0AB2A-607A-4E43-88E5-A93C7DC9E30B}">
      <dgm:prSet phldrT="[Text]" custT="1"/>
      <dgm:spPr/>
      <dgm:t>
        <a:bodyPr/>
        <a:lstStyle/>
        <a:p>
          <a:r>
            <a:rPr lang="en-US" sz="2000" dirty="0"/>
            <a:t>Insulin insufficiency/ deficiency</a:t>
          </a:r>
        </a:p>
      </dgm:t>
    </dgm:pt>
    <dgm:pt modelId="{E087CC30-D692-ED42-B15F-79C20757E679}" type="parTrans" cxnId="{39F9A310-0A31-9E4C-BA8E-8D777ECC24EF}">
      <dgm:prSet/>
      <dgm:spPr/>
      <dgm:t>
        <a:bodyPr/>
        <a:lstStyle/>
        <a:p>
          <a:endParaRPr lang="en-US"/>
        </a:p>
      </dgm:t>
    </dgm:pt>
    <dgm:pt modelId="{674CF186-290D-CA4C-934A-149EC53C1167}" type="sibTrans" cxnId="{39F9A310-0A31-9E4C-BA8E-8D777ECC24EF}">
      <dgm:prSet/>
      <dgm:spPr/>
      <dgm:t>
        <a:bodyPr/>
        <a:lstStyle/>
        <a:p>
          <a:endParaRPr lang="en-US"/>
        </a:p>
      </dgm:t>
    </dgm:pt>
    <dgm:pt modelId="{80FC2C4C-0DD2-F84C-947D-53EFC583AE67}">
      <dgm:prSet phldrT="[Text]" custT="1"/>
      <dgm:spPr/>
      <dgm:t>
        <a:bodyPr/>
        <a:lstStyle/>
        <a:p>
          <a:r>
            <a:rPr lang="en-US" sz="1800" dirty="0"/>
            <a:t>Surgical caused</a:t>
          </a:r>
        </a:p>
      </dgm:t>
    </dgm:pt>
    <dgm:pt modelId="{78F28820-60B4-8A45-AEA2-E900B8F7574F}" type="parTrans" cxnId="{3565B57C-3E05-5346-9C03-BAC6A9AC7F2D}">
      <dgm:prSet/>
      <dgm:spPr/>
      <dgm:t>
        <a:bodyPr/>
        <a:lstStyle/>
        <a:p>
          <a:endParaRPr lang="en-US"/>
        </a:p>
      </dgm:t>
    </dgm:pt>
    <dgm:pt modelId="{3CEF3A29-0A7C-D044-9BDC-2E03551FA47D}" type="sibTrans" cxnId="{3565B57C-3E05-5346-9C03-BAC6A9AC7F2D}">
      <dgm:prSet/>
      <dgm:spPr/>
      <dgm:t>
        <a:bodyPr/>
        <a:lstStyle/>
        <a:p>
          <a:endParaRPr lang="en-US"/>
        </a:p>
      </dgm:t>
    </dgm:pt>
    <dgm:pt modelId="{E23B6FB7-A631-8548-B1D2-6D4F62D8B754}">
      <dgm:prSet phldrT="[Text]" custT="1"/>
      <dgm:spPr/>
      <dgm:t>
        <a:bodyPr/>
        <a:lstStyle/>
        <a:p>
          <a:r>
            <a:rPr lang="en-US" sz="1800"/>
            <a:t>Drug </a:t>
          </a:r>
          <a:r>
            <a:rPr lang="en-US" sz="1800" smtClean="0"/>
            <a:t>caused</a:t>
          </a:r>
          <a:endParaRPr lang="en-US" sz="1800" dirty="0"/>
        </a:p>
      </dgm:t>
    </dgm:pt>
    <dgm:pt modelId="{20D337E5-133D-364D-B4B9-F943C6D39AD5}" type="parTrans" cxnId="{264A1D0C-E0CC-1E46-9C02-659B526C5802}">
      <dgm:prSet/>
      <dgm:spPr/>
      <dgm:t>
        <a:bodyPr/>
        <a:lstStyle/>
        <a:p>
          <a:endParaRPr lang="en-US"/>
        </a:p>
      </dgm:t>
    </dgm:pt>
    <dgm:pt modelId="{D82E6F3F-B8C2-7441-964F-922A6F54F082}" type="sibTrans" cxnId="{264A1D0C-E0CC-1E46-9C02-659B526C5802}">
      <dgm:prSet/>
      <dgm:spPr/>
      <dgm:t>
        <a:bodyPr/>
        <a:lstStyle/>
        <a:p>
          <a:endParaRPr lang="en-US"/>
        </a:p>
      </dgm:t>
    </dgm:pt>
    <dgm:pt modelId="{06FDE8BF-136C-264F-AA8D-8D4F7DB653E3}">
      <dgm:prSet phldrT="[Text]" custT="1"/>
      <dgm:spPr/>
      <dgm:t>
        <a:bodyPr/>
        <a:lstStyle/>
        <a:p>
          <a:pPr rtl="0"/>
          <a:r>
            <a:rPr lang="en-US" sz="2000" b="1" dirty="0"/>
            <a:t>Insulin deficiency </a:t>
          </a:r>
          <a:r>
            <a:rPr lang="en-US" sz="2000" b="0" dirty="0"/>
            <a:t>Usually</a:t>
          </a:r>
          <a:r>
            <a:rPr lang="en-US" sz="2000" b="1" dirty="0"/>
            <a:t> </a:t>
          </a:r>
          <a:r>
            <a:rPr lang="en-US" sz="2000" dirty="0"/>
            <a:t>Immune-mediated</a:t>
          </a:r>
          <a:endParaRPr lang="en-US" sz="2000" b="1" dirty="0"/>
        </a:p>
      </dgm:t>
    </dgm:pt>
    <dgm:pt modelId="{4170E912-AACD-3741-94BD-2B4EBBE1BBF5}" type="parTrans" cxnId="{6110BC77-6F14-2D49-9585-FEE535C0D91C}">
      <dgm:prSet/>
      <dgm:spPr/>
      <dgm:t>
        <a:bodyPr/>
        <a:lstStyle/>
        <a:p>
          <a:endParaRPr lang="en-US"/>
        </a:p>
      </dgm:t>
    </dgm:pt>
    <dgm:pt modelId="{063654E3-5CA5-9B4E-B17F-2670049E8783}" type="sibTrans" cxnId="{6110BC77-6F14-2D49-9585-FEE535C0D91C}">
      <dgm:prSet/>
      <dgm:spPr/>
      <dgm:t>
        <a:bodyPr/>
        <a:lstStyle/>
        <a:p>
          <a:endParaRPr lang="en-US"/>
        </a:p>
      </dgm:t>
    </dgm:pt>
    <dgm:pt modelId="{31738D04-BD60-2345-9283-828FFAE55CB3}">
      <dgm:prSet phldrT="[Text]" custT="1"/>
      <dgm:spPr/>
      <dgm:t>
        <a:bodyPr/>
        <a:lstStyle/>
        <a:p>
          <a:pPr rtl="0"/>
          <a:r>
            <a:rPr lang="en-US" sz="2000" b="1" dirty="0"/>
            <a:t>Insulin resistance</a:t>
          </a:r>
        </a:p>
      </dgm:t>
    </dgm:pt>
    <dgm:pt modelId="{BFDD638B-AD7C-9342-8638-E34D181AF651}" type="parTrans" cxnId="{08F20985-E407-E24E-B878-45DC280341FA}">
      <dgm:prSet/>
      <dgm:spPr/>
      <dgm:t>
        <a:bodyPr/>
        <a:lstStyle/>
        <a:p>
          <a:endParaRPr lang="en-US"/>
        </a:p>
      </dgm:t>
    </dgm:pt>
    <dgm:pt modelId="{F3316FED-18D4-0843-B987-6978F822D9E9}" type="sibTrans" cxnId="{08F20985-E407-E24E-B878-45DC280341FA}">
      <dgm:prSet/>
      <dgm:spPr/>
      <dgm:t>
        <a:bodyPr/>
        <a:lstStyle/>
        <a:p>
          <a:endParaRPr lang="en-US"/>
        </a:p>
      </dgm:t>
    </dgm:pt>
    <dgm:pt modelId="{6A777C23-7CBB-714D-8166-D9C5B5EA0FB6}">
      <dgm:prSet phldrT="[Text]" custT="1"/>
      <dgm:spPr/>
      <dgm:t>
        <a:bodyPr/>
        <a:lstStyle/>
        <a:p>
          <a:r>
            <a:rPr lang="en-US" sz="1800" dirty="0" smtClean="0"/>
            <a:t>GDM</a:t>
          </a:r>
          <a:endParaRPr lang="en-US" sz="1800" dirty="0"/>
        </a:p>
      </dgm:t>
    </dgm:pt>
    <dgm:pt modelId="{53964662-F6F8-8A41-8449-781BE81DB19A}" type="sibTrans" cxnId="{A92DE0E7-81AA-B04B-8AAF-09559D2EB572}">
      <dgm:prSet/>
      <dgm:spPr/>
      <dgm:t>
        <a:bodyPr/>
        <a:lstStyle/>
        <a:p>
          <a:endParaRPr lang="en-US"/>
        </a:p>
      </dgm:t>
    </dgm:pt>
    <dgm:pt modelId="{E920EC63-B7BC-AA4C-892A-FD880F7A362F}" type="parTrans" cxnId="{A92DE0E7-81AA-B04B-8AAF-09559D2EB572}">
      <dgm:prSet/>
      <dgm:spPr/>
      <dgm:t>
        <a:bodyPr/>
        <a:lstStyle/>
        <a:p>
          <a:endParaRPr lang="en-US"/>
        </a:p>
      </dgm:t>
    </dgm:pt>
    <dgm:pt modelId="{282E5AB2-2985-964B-875F-97263280BB61}" type="pres">
      <dgm:prSet presAssocID="{04A530A2-ED66-A142-9272-AB6D074CF03E}" presName="Name0" presStyleCnt="0">
        <dgm:presLayoutVars>
          <dgm:dir/>
          <dgm:animLvl val="lvl"/>
          <dgm:resizeHandles val="exact"/>
        </dgm:presLayoutVars>
      </dgm:prSet>
      <dgm:spPr/>
      <dgm:t>
        <a:bodyPr/>
        <a:lstStyle/>
        <a:p>
          <a:endParaRPr lang="en-US"/>
        </a:p>
      </dgm:t>
    </dgm:pt>
    <dgm:pt modelId="{4E9C7A80-67FA-F540-A762-A5B5FFE8353D}" type="pres">
      <dgm:prSet presAssocID="{04A530A2-ED66-A142-9272-AB6D074CF03E}" presName="tSp" presStyleCnt="0"/>
      <dgm:spPr/>
    </dgm:pt>
    <dgm:pt modelId="{66A2B217-C725-3C42-9B6A-32B466B45E81}" type="pres">
      <dgm:prSet presAssocID="{04A530A2-ED66-A142-9272-AB6D074CF03E}" presName="bSp" presStyleCnt="0"/>
      <dgm:spPr/>
    </dgm:pt>
    <dgm:pt modelId="{5341426D-3A12-EF4C-B854-798CB05CEE18}" type="pres">
      <dgm:prSet presAssocID="{04A530A2-ED66-A142-9272-AB6D074CF03E}" presName="process" presStyleCnt="0"/>
      <dgm:spPr/>
    </dgm:pt>
    <dgm:pt modelId="{B5D55622-4EEF-2444-978F-D254E8ED1585}" type="pres">
      <dgm:prSet presAssocID="{6B292585-44F8-BC4E-A8A2-A6584AB8AB96}" presName="composite1" presStyleCnt="0"/>
      <dgm:spPr/>
    </dgm:pt>
    <dgm:pt modelId="{260DC24C-B961-C644-9801-D18EC6D4DF33}" type="pres">
      <dgm:prSet presAssocID="{6B292585-44F8-BC4E-A8A2-A6584AB8AB96}" presName="dummyNode1" presStyleLbl="node1" presStyleIdx="0" presStyleCnt="3"/>
      <dgm:spPr/>
    </dgm:pt>
    <dgm:pt modelId="{EB39DCD8-D0F1-1740-9E90-072DC119B3EA}" type="pres">
      <dgm:prSet presAssocID="{6B292585-44F8-BC4E-A8A2-A6584AB8AB96}" presName="childNode1" presStyleLbl="bgAcc1" presStyleIdx="0" presStyleCnt="3" custLinFactNeighborX="3307" custLinFactNeighborY="-8018">
        <dgm:presLayoutVars>
          <dgm:bulletEnabled val="1"/>
        </dgm:presLayoutVars>
      </dgm:prSet>
      <dgm:spPr/>
      <dgm:t>
        <a:bodyPr/>
        <a:lstStyle/>
        <a:p>
          <a:endParaRPr lang="en-US"/>
        </a:p>
      </dgm:t>
    </dgm:pt>
    <dgm:pt modelId="{523CA51E-D832-7F46-A349-D8B66E67C1B0}" type="pres">
      <dgm:prSet presAssocID="{6B292585-44F8-BC4E-A8A2-A6584AB8AB96}" presName="childNode1tx" presStyleLbl="bgAcc1" presStyleIdx="0" presStyleCnt="3">
        <dgm:presLayoutVars>
          <dgm:bulletEnabled val="1"/>
        </dgm:presLayoutVars>
      </dgm:prSet>
      <dgm:spPr/>
      <dgm:t>
        <a:bodyPr/>
        <a:lstStyle/>
        <a:p>
          <a:endParaRPr lang="en-US"/>
        </a:p>
      </dgm:t>
    </dgm:pt>
    <dgm:pt modelId="{C9FF3C9F-217A-A046-A40B-475EBB70EFF7}" type="pres">
      <dgm:prSet presAssocID="{6B292585-44F8-BC4E-A8A2-A6584AB8AB96}" presName="parentNode1" presStyleLbl="node1" presStyleIdx="0" presStyleCnt="3" custLinFactNeighborX="-2960" custLinFactNeighborY="9924">
        <dgm:presLayoutVars>
          <dgm:chMax val="1"/>
          <dgm:bulletEnabled val="1"/>
        </dgm:presLayoutVars>
      </dgm:prSet>
      <dgm:spPr/>
      <dgm:t>
        <a:bodyPr/>
        <a:lstStyle/>
        <a:p>
          <a:endParaRPr lang="en-US"/>
        </a:p>
      </dgm:t>
    </dgm:pt>
    <dgm:pt modelId="{6BC99A62-DEAB-FF42-9AF1-9361CCA45169}" type="pres">
      <dgm:prSet presAssocID="{6B292585-44F8-BC4E-A8A2-A6584AB8AB96}" presName="connSite1" presStyleCnt="0"/>
      <dgm:spPr/>
    </dgm:pt>
    <dgm:pt modelId="{FE33E321-2F2E-294C-BCFF-E286A076099A}" type="pres">
      <dgm:prSet presAssocID="{606F2FBF-48DC-3747-929E-9D3B67EE9F92}" presName="Name9" presStyleLbl="sibTrans2D1" presStyleIdx="0" presStyleCnt="2" custAng="21389923"/>
      <dgm:spPr/>
      <dgm:t>
        <a:bodyPr/>
        <a:lstStyle/>
        <a:p>
          <a:endParaRPr lang="en-US"/>
        </a:p>
      </dgm:t>
    </dgm:pt>
    <dgm:pt modelId="{7E5DBF76-EEB6-4543-AB29-C2B43B91B565}" type="pres">
      <dgm:prSet presAssocID="{C6DDFA73-E901-2348-AE0F-0F2D39CCD725}" presName="composite2" presStyleCnt="0"/>
      <dgm:spPr/>
    </dgm:pt>
    <dgm:pt modelId="{A916640E-48C4-C247-896B-C2953C4C0CC7}" type="pres">
      <dgm:prSet presAssocID="{C6DDFA73-E901-2348-AE0F-0F2D39CCD725}" presName="dummyNode2" presStyleLbl="node1" presStyleIdx="0" presStyleCnt="3"/>
      <dgm:spPr/>
    </dgm:pt>
    <dgm:pt modelId="{B4550B8F-0B34-5A45-914D-28C2F5C2C59F}" type="pres">
      <dgm:prSet presAssocID="{C6DDFA73-E901-2348-AE0F-0F2D39CCD725}" presName="childNode2" presStyleLbl="bgAcc1" presStyleIdx="1" presStyleCnt="3" custScaleY="112309">
        <dgm:presLayoutVars>
          <dgm:bulletEnabled val="1"/>
        </dgm:presLayoutVars>
      </dgm:prSet>
      <dgm:spPr/>
      <dgm:t>
        <a:bodyPr/>
        <a:lstStyle/>
        <a:p>
          <a:endParaRPr lang="en-US"/>
        </a:p>
      </dgm:t>
    </dgm:pt>
    <dgm:pt modelId="{2112C4FF-6835-A541-B47F-B4660DF9B2C7}" type="pres">
      <dgm:prSet presAssocID="{C6DDFA73-E901-2348-AE0F-0F2D39CCD725}" presName="childNode2tx" presStyleLbl="bgAcc1" presStyleIdx="1" presStyleCnt="3">
        <dgm:presLayoutVars>
          <dgm:bulletEnabled val="1"/>
        </dgm:presLayoutVars>
      </dgm:prSet>
      <dgm:spPr/>
      <dgm:t>
        <a:bodyPr/>
        <a:lstStyle/>
        <a:p>
          <a:endParaRPr lang="en-US"/>
        </a:p>
      </dgm:t>
    </dgm:pt>
    <dgm:pt modelId="{F83E3A26-29D5-2947-A024-F42FC8997042}" type="pres">
      <dgm:prSet presAssocID="{C6DDFA73-E901-2348-AE0F-0F2D39CCD725}" presName="parentNode2" presStyleLbl="node1" presStyleIdx="1" presStyleCnt="3" custLinFactNeighborX="-1547" custLinFactNeighborY="-7781">
        <dgm:presLayoutVars>
          <dgm:chMax val="0"/>
          <dgm:bulletEnabled val="1"/>
        </dgm:presLayoutVars>
      </dgm:prSet>
      <dgm:spPr/>
      <dgm:t>
        <a:bodyPr/>
        <a:lstStyle/>
        <a:p>
          <a:endParaRPr lang="en-US"/>
        </a:p>
      </dgm:t>
    </dgm:pt>
    <dgm:pt modelId="{BF6305D9-C225-E944-A99A-5376AE670BC6}" type="pres">
      <dgm:prSet presAssocID="{C6DDFA73-E901-2348-AE0F-0F2D39CCD725}" presName="connSite2" presStyleCnt="0"/>
      <dgm:spPr/>
    </dgm:pt>
    <dgm:pt modelId="{C79286EA-8EE0-C449-BBC9-996A9C390611}" type="pres">
      <dgm:prSet presAssocID="{D932D156-F924-294F-A584-FDEB81D6D7E9}" presName="Name18" presStyleLbl="sibTrans2D1" presStyleIdx="1" presStyleCnt="2" custAng="509109" custLinFactNeighborX="12072" custLinFactNeighborY="1555"/>
      <dgm:spPr/>
      <dgm:t>
        <a:bodyPr/>
        <a:lstStyle/>
        <a:p>
          <a:endParaRPr lang="en-US"/>
        </a:p>
      </dgm:t>
    </dgm:pt>
    <dgm:pt modelId="{038E10DB-0B3D-704E-A9F3-65B74EDA2705}" type="pres">
      <dgm:prSet presAssocID="{EE325713-A077-304F-B4E3-549D54F842A3}" presName="composite1" presStyleCnt="0"/>
      <dgm:spPr/>
    </dgm:pt>
    <dgm:pt modelId="{0E4D4420-38C0-8A47-A52E-20749D8EF0AA}" type="pres">
      <dgm:prSet presAssocID="{EE325713-A077-304F-B4E3-549D54F842A3}" presName="dummyNode1" presStyleLbl="node1" presStyleIdx="1" presStyleCnt="3"/>
      <dgm:spPr/>
    </dgm:pt>
    <dgm:pt modelId="{BC9B947E-3B25-1048-85A3-7C62B780AA75}" type="pres">
      <dgm:prSet presAssocID="{EE325713-A077-304F-B4E3-549D54F842A3}" presName="childNode1" presStyleLbl="bgAcc1" presStyleIdx="2" presStyleCnt="3">
        <dgm:presLayoutVars>
          <dgm:bulletEnabled val="1"/>
        </dgm:presLayoutVars>
      </dgm:prSet>
      <dgm:spPr/>
      <dgm:t>
        <a:bodyPr/>
        <a:lstStyle/>
        <a:p>
          <a:endParaRPr lang="en-US"/>
        </a:p>
      </dgm:t>
    </dgm:pt>
    <dgm:pt modelId="{D13570A5-4F2C-254E-A5CC-D9E692FE27F8}" type="pres">
      <dgm:prSet presAssocID="{EE325713-A077-304F-B4E3-549D54F842A3}" presName="childNode1tx" presStyleLbl="bgAcc1" presStyleIdx="2" presStyleCnt="3">
        <dgm:presLayoutVars>
          <dgm:bulletEnabled val="1"/>
        </dgm:presLayoutVars>
      </dgm:prSet>
      <dgm:spPr/>
      <dgm:t>
        <a:bodyPr/>
        <a:lstStyle/>
        <a:p>
          <a:endParaRPr lang="en-US"/>
        </a:p>
      </dgm:t>
    </dgm:pt>
    <dgm:pt modelId="{424BEE6A-AA1C-2149-9050-D519A7C91BDF}" type="pres">
      <dgm:prSet presAssocID="{EE325713-A077-304F-B4E3-549D54F842A3}" presName="parentNode1" presStyleLbl="node1" presStyleIdx="2" presStyleCnt="3" custLinFactNeighborX="-516" custLinFactNeighborY="31844">
        <dgm:presLayoutVars>
          <dgm:chMax val="1"/>
          <dgm:bulletEnabled val="1"/>
        </dgm:presLayoutVars>
      </dgm:prSet>
      <dgm:spPr/>
      <dgm:t>
        <a:bodyPr/>
        <a:lstStyle/>
        <a:p>
          <a:endParaRPr lang="en-US"/>
        </a:p>
      </dgm:t>
    </dgm:pt>
    <dgm:pt modelId="{9E507EDD-0928-E642-BD40-2472BD2F7C67}" type="pres">
      <dgm:prSet presAssocID="{EE325713-A077-304F-B4E3-549D54F842A3}" presName="connSite1" presStyleCnt="0"/>
      <dgm:spPr/>
    </dgm:pt>
  </dgm:ptLst>
  <dgm:cxnLst>
    <dgm:cxn modelId="{66A42F14-6818-4A49-AEC6-D4C555380168}" type="presOf" srcId="{82A0AB2A-607A-4E43-88E5-A93C7DC9E30B}" destId="{D13570A5-4F2C-254E-A5CC-D9E692FE27F8}" srcOrd="1" destOrd="1" presId="urn:microsoft.com/office/officeart/2005/8/layout/hProcess4"/>
    <dgm:cxn modelId="{39F9A310-0A31-9E4C-BA8E-8D777ECC24EF}" srcId="{EE325713-A077-304F-B4E3-549D54F842A3}" destId="{82A0AB2A-607A-4E43-88E5-A93C7DC9E30B}" srcOrd="1" destOrd="0" parTransId="{E087CC30-D692-ED42-B15F-79C20757E679}" sibTransId="{674CF186-290D-CA4C-934A-149EC53C1167}"/>
    <dgm:cxn modelId="{9EEC092A-8389-8946-B69E-005BE4F27E09}" type="presOf" srcId="{E23B6FB7-A631-8548-B1D2-6D4F62D8B754}" destId="{B4550B8F-0B34-5A45-914D-28C2F5C2C59F}" srcOrd="0" destOrd="3" presId="urn:microsoft.com/office/officeart/2005/8/layout/hProcess4"/>
    <dgm:cxn modelId="{08F20985-E407-E24E-B878-45DC280341FA}" srcId="{EE325713-A077-304F-B4E3-549D54F842A3}" destId="{31738D04-BD60-2345-9283-828FFAE55CB3}" srcOrd="0" destOrd="0" parTransId="{BFDD638B-AD7C-9342-8638-E34D181AF651}" sibTransId="{F3316FED-18D4-0843-B987-6978F822D9E9}"/>
    <dgm:cxn modelId="{C493529C-8BBD-0B4E-A16A-503F166BA256}" type="presOf" srcId="{31738D04-BD60-2345-9283-828FFAE55CB3}" destId="{BC9B947E-3B25-1048-85A3-7C62B780AA75}" srcOrd="0" destOrd="0" presId="urn:microsoft.com/office/officeart/2005/8/layout/hProcess4"/>
    <dgm:cxn modelId="{E82CB3F1-3490-0646-93AC-45FF0DC623CA}" type="presOf" srcId="{06FDE8BF-136C-264F-AA8D-8D4F7DB653E3}" destId="{EB39DCD8-D0F1-1740-9E90-072DC119B3EA}" srcOrd="0" destOrd="0" presId="urn:microsoft.com/office/officeart/2005/8/layout/hProcess4"/>
    <dgm:cxn modelId="{222F9C8D-7198-B04C-A161-78470F003465}" type="presOf" srcId="{6A777C23-7CBB-714D-8166-D9C5B5EA0FB6}" destId="{2112C4FF-6835-A541-B47F-B4660DF9B2C7}" srcOrd="1" destOrd="1" presId="urn:microsoft.com/office/officeart/2005/8/layout/hProcess4"/>
    <dgm:cxn modelId="{E040E4AF-9CEF-F44F-8286-2361771EFE65}" type="presOf" srcId="{04A530A2-ED66-A142-9272-AB6D074CF03E}" destId="{282E5AB2-2985-964B-875F-97263280BB61}" srcOrd="0" destOrd="0" presId="urn:microsoft.com/office/officeart/2005/8/layout/hProcess4"/>
    <dgm:cxn modelId="{FB997FCB-8C53-1047-A8A8-90536030B173}" type="presOf" srcId="{606F2FBF-48DC-3747-929E-9D3B67EE9F92}" destId="{FE33E321-2F2E-294C-BCFF-E286A076099A}" srcOrd="0" destOrd="0" presId="urn:microsoft.com/office/officeart/2005/8/layout/hProcess4"/>
    <dgm:cxn modelId="{12387FA4-9285-E045-A5D2-DEEBF39D8548}" type="presOf" srcId="{82A0AB2A-607A-4E43-88E5-A93C7DC9E30B}" destId="{BC9B947E-3B25-1048-85A3-7C62B780AA75}" srcOrd="0" destOrd="1" presId="urn:microsoft.com/office/officeart/2005/8/layout/hProcess4"/>
    <dgm:cxn modelId="{766B32DD-5B7F-7444-AC1A-A883C176EBCE}" type="presOf" srcId="{E23B6FB7-A631-8548-B1D2-6D4F62D8B754}" destId="{2112C4FF-6835-A541-B47F-B4660DF9B2C7}" srcOrd="1" destOrd="3" presId="urn:microsoft.com/office/officeart/2005/8/layout/hProcess4"/>
    <dgm:cxn modelId="{CFFF89B4-30C7-7D46-A640-842E4470140A}" type="presOf" srcId="{80FC2C4C-0DD2-F84C-947D-53EFC583AE67}" destId="{2112C4FF-6835-A541-B47F-B4660DF9B2C7}" srcOrd="1" destOrd="2" presId="urn:microsoft.com/office/officeart/2005/8/layout/hProcess4"/>
    <dgm:cxn modelId="{5EC47711-AD35-AC47-93A7-F14620B2FEB7}" type="presOf" srcId="{6A777C23-7CBB-714D-8166-D9C5B5EA0FB6}" destId="{B4550B8F-0B34-5A45-914D-28C2F5C2C59F}" srcOrd="0" destOrd="1" presId="urn:microsoft.com/office/officeart/2005/8/layout/hProcess4"/>
    <dgm:cxn modelId="{3E14E439-F639-1547-955E-D8D6E1D46644}" srcId="{04A530A2-ED66-A142-9272-AB6D074CF03E}" destId="{6B292585-44F8-BC4E-A8A2-A6584AB8AB96}" srcOrd="0" destOrd="0" parTransId="{B7CC353C-5E68-6F4A-977E-1FA83C52DF3C}" sibTransId="{606F2FBF-48DC-3747-929E-9D3B67EE9F92}"/>
    <dgm:cxn modelId="{331C1ACA-08F0-494F-AC81-B387F2F8A269}" type="presOf" srcId="{D932D156-F924-294F-A584-FDEB81D6D7E9}" destId="{C79286EA-8EE0-C449-BBC9-996A9C390611}" srcOrd="0" destOrd="0" presId="urn:microsoft.com/office/officeart/2005/8/layout/hProcess4"/>
    <dgm:cxn modelId="{6110BC77-6F14-2D49-9585-FEE535C0D91C}" srcId="{6B292585-44F8-BC4E-A8A2-A6584AB8AB96}" destId="{06FDE8BF-136C-264F-AA8D-8D4F7DB653E3}" srcOrd="0" destOrd="0" parTransId="{4170E912-AACD-3741-94BD-2B4EBBE1BBF5}" sibTransId="{063654E3-5CA5-9B4E-B17F-2670049E8783}"/>
    <dgm:cxn modelId="{4639B441-0C06-8E4B-935A-327C0FE79754}" srcId="{04A530A2-ED66-A142-9272-AB6D074CF03E}" destId="{EE325713-A077-304F-B4E3-549D54F842A3}" srcOrd="2" destOrd="0" parTransId="{2EBF5AC9-1F01-DE4C-A731-7ED969B5974B}" sibTransId="{D80AC678-BE88-9142-A65B-1FF9E873BA36}"/>
    <dgm:cxn modelId="{7D85BD5F-D49A-944F-87B7-50B8B00822EE}" type="presOf" srcId="{C6DDFA73-E901-2348-AE0F-0F2D39CCD725}" destId="{F83E3A26-29D5-2947-A024-F42FC8997042}" srcOrd="0" destOrd="0" presId="urn:microsoft.com/office/officeart/2005/8/layout/hProcess4"/>
    <dgm:cxn modelId="{ADA9186F-8869-ED45-B348-641236870652}" type="presOf" srcId="{6B292585-44F8-BC4E-A8A2-A6584AB8AB96}" destId="{C9FF3C9F-217A-A046-A40B-475EBB70EFF7}" srcOrd="0" destOrd="0" presId="urn:microsoft.com/office/officeart/2005/8/layout/hProcess4"/>
    <dgm:cxn modelId="{5EFB1376-21D7-454F-97BE-7DDBBB8F5D63}" type="presOf" srcId="{57E166AA-1517-9A4D-AD27-28A88FA72497}" destId="{2112C4FF-6835-A541-B47F-B4660DF9B2C7}" srcOrd="1" destOrd="0" presId="urn:microsoft.com/office/officeart/2005/8/layout/hProcess4"/>
    <dgm:cxn modelId="{DE71A578-E2AF-3F44-AA07-A3A28203F74A}" type="presOf" srcId="{31738D04-BD60-2345-9283-828FFAE55CB3}" destId="{D13570A5-4F2C-254E-A5CC-D9E692FE27F8}" srcOrd="1" destOrd="0" presId="urn:microsoft.com/office/officeart/2005/8/layout/hProcess4"/>
    <dgm:cxn modelId="{61CAE3B3-74CD-6249-957E-3BB885EEFA94}" srcId="{04A530A2-ED66-A142-9272-AB6D074CF03E}" destId="{C6DDFA73-E901-2348-AE0F-0F2D39CCD725}" srcOrd="1" destOrd="0" parTransId="{10128CDF-ABF6-7349-8871-88F42E2DD21F}" sibTransId="{D932D156-F924-294F-A584-FDEB81D6D7E9}"/>
    <dgm:cxn modelId="{18294CAD-7CBE-294D-8736-966ABF9A3388}" type="presOf" srcId="{57E166AA-1517-9A4D-AD27-28A88FA72497}" destId="{B4550B8F-0B34-5A45-914D-28C2F5C2C59F}" srcOrd="0" destOrd="0" presId="urn:microsoft.com/office/officeart/2005/8/layout/hProcess4"/>
    <dgm:cxn modelId="{CC8A3B75-2521-5640-9BE1-C41B875AEF0D}" srcId="{C6DDFA73-E901-2348-AE0F-0F2D39CCD725}" destId="{57E166AA-1517-9A4D-AD27-28A88FA72497}" srcOrd="0" destOrd="0" parTransId="{CF8CE4C1-2CC2-F54D-A830-E9F2092D2AC3}" sibTransId="{85999475-B2A4-2943-AAC4-C5CBBA287AED}"/>
    <dgm:cxn modelId="{A92DE0E7-81AA-B04B-8AAF-09559D2EB572}" srcId="{C6DDFA73-E901-2348-AE0F-0F2D39CCD725}" destId="{6A777C23-7CBB-714D-8166-D9C5B5EA0FB6}" srcOrd="1" destOrd="0" parTransId="{E920EC63-B7BC-AA4C-892A-FD880F7A362F}" sibTransId="{53964662-F6F8-8A41-8449-781BE81DB19A}"/>
    <dgm:cxn modelId="{264A1D0C-E0CC-1E46-9C02-659B526C5802}" srcId="{C6DDFA73-E901-2348-AE0F-0F2D39CCD725}" destId="{E23B6FB7-A631-8548-B1D2-6D4F62D8B754}" srcOrd="3" destOrd="0" parTransId="{20D337E5-133D-364D-B4B9-F943C6D39AD5}" sibTransId="{D82E6F3F-B8C2-7441-964F-922A6F54F082}"/>
    <dgm:cxn modelId="{3565B57C-3E05-5346-9C03-BAC6A9AC7F2D}" srcId="{C6DDFA73-E901-2348-AE0F-0F2D39CCD725}" destId="{80FC2C4C-0DD2-F84C-947D-53EFC583AE67}" srcOrd="2" destOrd="0" parTransId="{78F28820-60B4-8A45-AEA2-E900B8F7574F}" sibTransId="{3CEF3A29-0A7C-D044-9BDC-2E03551FA47D}"/>
    <dgm:cxn modelId="{84CFC23E-2D3B-474B-9491-88B7DDC47F3D}" type="presOf" srcId="{06FDE8BF-136C-264F-AA8D-8D4F7DB653E3}" destId="{523CA51E-D832-7F46-A349-D8B66E67C1B0}" srcOrd="1" destOrd="0" presId="urn:microsoft.com/office/officeart/2005/8/layout/hProcess4"/>
    <dgm:cxn modelId="{26F7F813-3E58-2B45-8FBB-1B34720A5EDD}" type="presOf" srcId="{EE325713-A077-304F-B4E3-549D54F842A3}" destId="{424BEE6A-AA1C-2149-9050-D519A7C91BDF}" srcOrd="0" destOrd="0" presId="urn:microsoft.com/office/officeart/2005/8/layout/hProcess4"/>
    <dgm:cxn modelId="{BBB2809B-8BD4-9547-89BE-A55DD72F2ECC}" type="presOf" srcId="{80FC2C4C-0DD2-F84C-947D-53EFC583AE67}" destId="{B4550B8F-0B34-5A45-914D-28C2F5C2C59F}" srcOrd="0" destOrd="2" presId="urn:microsoft.com/office/officeart/2005/8/layout/hProcess4"/>
    <dgm:cxn modelId="{8F38BA89-42F0-224A-8A30-0620B21495CE}" type="presParOf" srcId="{282E5AB2-2985-964B-875F-97263280BB61}" destId="{4E9C7A80-67FA-F540-A762-A5B5FFE8353D}" srcOrd="0" destOrd="0" presId="urn:microsoft.com/office/officeart/2005/8/layout/hProcess4"/>
    <dgm:cxn modelId="{28B95A89-809D-124C-883E-037A76B990DF}" type="presParOf" srcId="{282E5AB2-2985-964B-875F-97263280BB61}" destId="{66A2B217-C725-3C42-9B6A-32B466B45E81}" srcOrd="1" destOrd="0" presId="urn:microsoft.com/office/officeart/2005/8/layout/hProcess4"/>
    <dgm:cxn modelId="{25AAD3C0-94B0-F94E-BADF-B631C6193687}" type="presParOf" srcId="{282E5AB2-2985-964B-875F-97263280BB61}" destId="{5341426D-3A12-EF4C-B854-798CB05CEE18}" srcOrd="2" destOrd="0" presId="urn:microsoft.com/office/officeart/2005/8/layout/hProcess4"/>
    <dgm:cxn modelId="{9EA91D2D-4930-1E45-B7E5-A3EDA7B8C04A}" type="presParOf" srcId="{5341426D-3A12-EF4C-B854-798CB05CEE18}" destId="{B5D55622-4EEF-2444-978F-D254E8ED1585}" srcOrd="0" destOrd="0" presId="urn:microsoft.com/office/officeart/2005/8/layout/hProcess4"/>
    <dgm:cxn modelId="{AA70E13A-99C8-8447-BBDD-EDD556B91C2F}" type="presParOf" srcId="{B5D55622-4EEF-2444-978F-D254E8ED1585}" destId="{260DC24C-B961-C644-9801-D18EC6D4DF33}" srcOrd="0" destOrd="0" presId="urn:microsoft.com/office/officeart/2005/8/layout/hProcess4"/>
    <dgm:cxn modelId="{0712C112-57EA-8C4F-954A-AAC862DC15FC}" type="presParOf" srcId="{B5D55622-4EEF-2444-978F-D254E8ED1585}" destId="{EB39DCD8-D0F1-1740-9E90-072DC119B3EA}" srcOrd="1" destOrd="0" presId="urn:microsoft.com/office/officeart/2005/8/layout/hProcess4"/>
    <dgm:cxn modelId="{88B0DD7D-0AC8-5448-B436-DEAD743F449F}" type="presParOf" srcId="{B5D55622-4EEF-2444-978F-D254E8ED1585}" destId="{523CA51E-D832-7F46-A349-D8B66E67C1B0}" srcOrd="2" destOrd="0" presId="urn:microsoft.com/office/officeart/2005/8/layout/hProcess4"/>
    <dgm:cxn modelId="{BC7B70FC-3F62-724E-AF34-C1DA40571F54}" type="presParOf" srcId="{B5D55622-4EEF-2444-978F-D254E8ED1585}" destId="{C9FF3C9F-217A-A046-A40B-475EBB70EFF7}" srcOrd="3" destOrd="0" presId="urn:microsoft.com/office/officeart/2005/8/layout/hProcess4"/>
    <dgm:cxn modelId="{1015654B-568E-7B4A-8D27-3FF1E442FD11}" type="presParOf" srcId="{B5D55622-4EEF-2444-978F-D254E8ED1585}" destId="{6BC99A62-DEAB-FF42-9AF1-9361CCA45169}" srcOrd="4" destOrd="0" presId="urn:microsoft.com/office/officeart/2005/8/layout/hProcess4"/>
    <dgm:cxn modelId="{C220E757-F270-A544-AC13-CF117A2C5F8C}" type="presParOf" srcId="{5341426D-3A12-EF4C-B854-798CB05CEE18}" destId="{FE33E321-2F2E-294C-BCFF-E286A076099A}" srcOrd="1" destOrd="0" presId="urn:microsoft.com/office/officeart/2005/8/layout/hProcess4"/>
    <dgm:cxn modelId="{3819A73E-7FED-FB4D-A3BB-A3C23641795A}" type="presParOf" srcId="{5341426D-3A12-EF4C-B854-798CB05CEE18}" destId="{7E5DBF76-EEB6-4543-AB29-C2B43B91B565}" srcOrd="2" destOrd="0" presId="urn:microsoft.com/office/officeart/2005/8/layout/hProcess4"/>
    <dgm:cxn modelId="{BD0D18AD-E8C4-674F-8486-D4CE4C325A43}" type="presParOf" srcId="{7E5DBF76-EEB6-4543-AB29-C2B43B91B565}" destId="{A916640E-48C4-C247-896B-C2953C4C0CC7}" srcOrd="0" destOrd="0" presId="urn:microsoft.com/office/officeart/2005/8/layout/hProcess4"/>
    <dgm:cxn modelId="{611A3DBA-2E2A-1C46-8080-943959C54B42}" type="presParOf" srcId="{7E5DBF76-EEB6-4543-AB29-C2B43B91B565}" destId="{B4550B8F-0B34-5A45-914D-28C2F5C2C59F}" srcOrd="1" destOrd="0" presId="urn:microsoft.com/office/officeart/2005/8/layout/hProcess4"/>
    <dgm:cxn modelId="{FAE41C62-766A-B949-B095-9CEF770D361F}" type="presParOf" srcId="{7E5DBF76-EEB6-4543-AB29-C2B43B91B565}" destId="{2112C4FF-6835-A541-B47F-B4660DF9B2C7}" srcOrd="2" destOrd="0" presId="urn:microsoft.com/office/officeart/2005/8/layout/hProcess4"/>
    <dgm:cxn modelId="{8C0529F9-8D20-8742-B716-5F09E71A3B7A}" type="presParOf" srcId="{7E5DBF76-EEB6-4543-AB29-C2B43B91B565}" destId="{F83E3A26-29D5-2947-A024-F42FC8997042}" srcOrd="3" destOrd="0" presId="urn:microsoft.com/office/officeart/2005/8/layout/hProcess4"/>
    <dgm:cxn modelId="{5F199294-0CA1-C44C-8330-C9063E6EE7DE}" type="presParOf" srcId="{7E5DBF76-EEB6-4543-AB29-C2B43B91B565}" destId="{BF6305D9-C225-E944-A99A-5376AE670BC6}" srcOrd="4" destOrd="0" presId="urn:microsoft.com/office/officeart/2005/8/layout/hProcess4"/>
    <dgm:cxn modelId="{88CAD6B1-4C05-1C45-ABFA-D17F05A93F9C}" type="presParOf" srcId="{5341426D-3A12-EF4C-B854-798CB05CEE18}" destId="{C79286EA-8EE0-C449-BBC9-996A9C390611}" srcOrd="3" destOrd="0" presId="urn:microsoft.com/office/officeart/2005/8/layout/hProcess4"/>
    <dgm:cxn modelId="{75E2927F-5EF9-3E4F-AE76-5E9D72CE5D90}" type="presParOf" srcId="{5341426D-3A12-EF4C-B854-798CB05CEE18}" destId="{038E10DB-0B3D-704E-A9F3-65B74EDA2705}" srcOrd="4" destOrd="0" presId="urn:microsoft.com/office/officeart/2005/8/layout/hProcess4"/>
    <dgm:cxn modelId="{F673EBB8-A2A3-394E-B2C9-3EE81A7613CA}" type="presParOf" srcId="{038E10DB-0B3D-704E-A9F3-65B74EDA2705}" destId="{0E4D4420-38C0-8A47-A52E-20749D8EF0AA}" srcOrd="0" destOrd="0" presId="urn:microsoft.com/office/officeart/2005/8/layout/hProcess4"/>
    <dgm:cxn modelId="{82CCEC5E-0C32-EE42-A8A0-3048BEDD8C96}" type="presParOf" srcId="{038E10DB-0B3D-704E-A9F3-65B74EDA2705}" destId="{BC9B947E-3B25-1048-85A3-7C62B780AA75}" srcOrd="1" destOrd="0" presId="urn:microsoft.com/office/officeart/2005/8/layout/hProcess4"/>
    <dgm:cxn modelId="{D85B045B-02F6-B648-A8D0-2A4B5139F81F}" type="presParOf" srcId="{038E10DB-0B3D-704E-A9F3-65B74EDA2705}" destId="{D13570A5-4F2C-254E-A5CC-D9E692FE27F8}" srcOrd="2" destOrd="0" presId="urn:microsoft.com/office/officeart/2005/8/layout/hProcess4"/>
    <dgm:cxn modelId="{FFE7DF0E-1F4D-3E46-8E83-29C6805C1306}" type="presParOf" srcId="{038E10DB-0B3D-704E-A9F3-65B74EDA2705}" destId="{424BEE6A-AA1C-2149-9050-D519A7C91BDF}" srcOrd="3" destOrd="0" presId="urn:microsoft.com/office/officeart/2005/8/layout/hProcess4"/>
    <dgm:cxn modelId="{0483E9F2-BE2C-154E-AAD2-BD30AC2E7311}" type="presParOf" srcId="{038E10DB-0B3D-704E-A9F3-65B74EDA2705}" destId="{9E507EDD-0928-E642-BD40-2472BD2F7C6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E98896-64AC-ED41-93DE-90C5937C5CCE}" type="doc">
      <dgm:prSet loTypeId="urn:microsoft.com/office/officeart/2005/8/layout/vProcess5" loCatId="process" qsTypeId="urn:microsoft.com/office/officeart/2005/8/quickstyle/simple5" qsCatId="simple" csTypeId="urn:microsoft.com/office/officeart/2005/8/colors/colorful4" csCatId="colorful" phldr="1"/>
      <dgm:spPr/>
      <dgm:t>
        <a:bodyPr/>
        <a:lstStyle/>
        <a:p>
          <a:endParaRPr lang="en-US"/>
        </a:p>
      </dgm:t>
    </dgm:pt>
    <dgm:pt modelId="{95065B12-2F95-4D47-8E18-08D87749B1F2}">
      <dgm:prSet phldrT="[Text]" custT="1"/>
      <dgm:spPr>
        <a:solidFill>
          <a:schemeClr val="tx2">
            <a:lumMod val="75000"/>
            <a:lumOff val="25000"/>
          </a:schemeClr>
        </a:solidFill>
        <a:ln>
          <a:solidFill>
            <a:schemeClr val="tx2">
              <a:lumMod val="75000"/>
              <a:lumOff val="25000"/>
            </a:schemeClr>
          </a:solidFill>
        </a:ln>
      </dgm:spPr>
      <dgm:t>
        <a:bodyPr/>
        <a:lstStyle/>
        <a:p>
          <a:pPr algn="ctr"/>
          <a:r>
            <a:rPr lang="en-US" sz="3200" dirty="0" smtClean="0">
              <a:latin typeface="Helvetica" charset="0"/>
              <a:ea typeface="Helvetica" charset="0"/>
              <a:cs typeface="Helvetica" charset="0"/>
            </a:rPr>
            <a:t>Basal insulin</a:t>
          </a:r>
          <a:endParaRPr lang="en-US" sz="3200" dirty="0"/>
        </a:p>
      </dgm:t>
    </dgm:pt>
    <dgm:pt modelId="{9DFA6076-F96C-C94C-AF83-56E70D881DBF}" type="parTrans" cxnId="{C41310AB-0F62-994F-A585-6D94D00E463C}">
      <dgm:prSet/>
      <dgm:spPr/>
      <dgm:t>
        <a:bodyPr/>
        <a:lstStyle/>
        <a:p>
          <a:endParaRPr lang="en-US"/>
        </a:p>
      </dgm:t>
    </dgm:pt>
    <dgm:pt modelId="{8DBB4DCF-C192-3B42-A501-AB9199736BF0}" type="sibTrans" cxnId="{C41310AB-0F62-994F-A585-6D94D00E463C}">
      <dgm:prSet/>
      <dgm:spPr/>
      <dgm:t>
        <a:bodyPr/>
        <a:lstStyle/>
        <a:p>
          <a:endParaRPr lang="en-US"/>
        </a:p>
      </dgm:t>
    </dgm:pt>
    <dgm:pt modelId="{0AC19B3B-21D0-204F-80E5-73B7892B2EEB}">
      <dgm:prSet phldrT="[Text]" custT="1"/>
      <dgm:spPr>
        <a:solidFill>
          <a:schemeClr val="accent2">
            <a:lumMod val="75000"/>
          </a:schemeClr>
        </a:solidFill>
        <a:ln>
          <a:solidFill>
            <a:schemeClr val="accent2">
              <a:lumMod val="75000"/>
            </a:schemeClr>
          </a:solidFill>
        </a:ln>
      </dgm:spPr>
      <dgm:t>
        <a:bodyPr/>
        <a:lstStyle/>
        <a:p>
          <a:pPr algn="ctr"/>
          <a:r>
            <a:rPr lang="en-US" sz="3200" dirty="0" smtClean="0">
              <a:latin typeface="Helvetica" charset="0"/>
              <a:ea typeface="Helvetica" charset="0"/>
              <a:cs typeface="Helvetica" charset="0"/>
            </a:rPr>
            <a:t>Bolus Insulin </a:t>
          </a:r>
          <a:endParaRPr lang="en-US" sz="3200" dirty="0">
            <a:latin typeface="Helvetica" charset="0"/>
            <a:ea typeface="Helvetica" charset="0"/>
            <a:cs typeface="Helvetica" charset="0"/>
          </a:endParaRPr>
        </a:p>
      </dgm:t>
    </dgm:pt>
    <dgm:pt modelId="{7DD38409-18E4-4042-895F-950C9C889F77}" type="parTrans" cxnId="{EF907DBC-2CF2-FB44-84E8-134A45763C09}">
      <dgm:prSet/>
      <dgm:spPr/>
      <dgm:t>
        <a:bodyPr/>
        <a:lstStyle/>
        <a:p>
          <a:endParaRPr lang="en-US"/>
        </a:p>
      </dgm:t>
    </dgm:pt>
    <dgm:pt modelId="{C40AC809-126F-5041-A4B5-8BF60CB11535}" type="sibTrans" cxnId="{EF907DBC-2CF2-FB44-84E8-134A45763C09}">
      <dgm:prSet/>
      <dgm:spPr/>
      <dgm:t>
        <a:bodyPr/>
        <a:lstStyle/>
        <a:p>
          <a:endParaRPr lang="en-US"/>
        </a:p>
      </dgm:t>
    </dgm:pt>
    <dgm:pt modelId="{522E3267-027B-6545-879E-4E814E6A8874}">
      <dgm:prSet custT="1"/>
      <dgm:spPr>
        <a:solidFill>
          <a:srgbClr val="7030A0"/>
        </a:solidFill>
        <a:ln>
          <a:solidFill>
            <a:schemeClr val="accent6">
              <a:lumMod val="75000"/>
            </a:schemeClr>
          </a:solidFill>
        </a:ln>
      </dgm:spPr>
      <dgm:t>
        <a:bodyPr/>
        <a:lstStyle/>
        <a:p>
          <a:pPr algn="ctr"/>
          <a:r>
            <a:rPr lang="en-US" sz="3200" dirty="0" smtClean="0">
              <a:latin typeface="Helvetica" charset="0"/>
              <a:ea typeface="Helvetica" charset="0"/>
              <a:cs typeface="Helvetica" charset="0"/>
            </a:rPr>
            <a:t>GLP-1 RA or                         </a:t>
          </a:r>
          <a:r>
            <a:rPr lang="en-US" sz="3200" baseline="0" dirty="0" smtClean="0">
              <a:latin typeface="Helvetica" charset="0"/>
              <a:ea typeface="Helvetica" charset="0"/>
              <a:cs typeface="Helvetica" charset="0"/>
            </a:rPr>
            <a:t> D</a:t>
          </a:r>
          <a:r>
            <a:rPr lang="en-US" sz="3200" dirty="0" smtClean="0">
              <a:latin typeface="Helvetica" charset="0"/>
              <a:ea typeface="Helvetica" charset="0"/>
              <a:cs typeface="Helvetica" charset="0"/>
            </a:rPr>
            <a:t>ual GIP and GLP-1 RA</a:t>
          </a:r>
          <a:endParaRPr lang="en-US" sz="3200" dirty="0">
            <a:latin typeface="Helvetica" charset="0"/>
            <a:ea typeface="Helvetica" charset="0"/>
            <a:cs typeface="Helvetica" charset="0"/>
          </a:endParaRPr>
        </a:p>
      </dgm:t>
    </dgm:pt>
    <dgm:pt modelId="{A0292B80-EF52-FB45-B5E1-78CA6FCDE23C}" type="sibTrans" cxnId="{63E359DC-5D4F-064A-B9D0-5DAB61250D80}">
      <dgm:prSet/>
      <dgm:spPr/>
      <dgm:t>
        <a:bodyPr/>
        <a:lstStyle/>
        <a:p>
          <a:endParaRPr lang="en-US"/>
        </a:p>
      </dgm:t>
    </dgm:pt>
    <dgm:pt modelId="{936D797A-1517-6E4B-A858-7E366B0102A6}" type="parTrans" cxnId="{63E359DC-5D4F-064A-B9D0-5DAB61250D80}">
      <dgm:prSet/>
      <dgm:spPr/>
      <dgm:t>
        <a:bodyPr/>
        <a:lstStyle/>
        <a:p>
          <a:endParaRPr lang="en-US"/>
        </a:p>
      </dgm:t>
    </dgm:pt>
    <dgm:pt modelId="{83B4A16C-DDC8-034C-A8C8-69D7849244C9}" type="pres">
      <dgm:prSet presAssocID="{CCE98896-64AC-ED41-93DE-90C5937C5CCE}" presName="outerComposite" presStyleCnt="0">
        <dgm:presLayoutVars>
          <dgm:chMax val="5"/>
          <dgm:dir/>
          <dgm:resizeHandles val="exact"/>
        </dgm:presLayoutVars>
      </dgm:prSet>
      <dgm:spPr/>
      <dgm:t>
        <a:bodyPr/>
        <a:lstStyle/>
        <a:p>
          <a:endParaRPr lang="en-US"/>
        </a:p>
      </dgm:t>
    </dgm:pt>
    <dgm:pt modelId="{D601FF50-4E1C-6D47-BA8E-7A0FFC18477B}" type="pres">
      <dgm:prSet presAssocID="{CCE98896-64AC-ED41-93DE-90C5937C5CCE}" presName="dummyMaxCanvas" presStyleCnt="0">
        <dgm:presLayoutVars/>
      </dgm:prSet>
      <dgm:spPr/>
    </dgm:pt>
    <dgm:pt modelId="{4C69B38B-021D-D94E-8BD2-7711714ECEF3}" type="pres">
      <dgm:prSet presAssocID="{CCE98896-64AC-ED41-93DE-90C5937C5CCE}" presName="ThreeNodes_1" presStyleLbl="node1" presStyleIdx="0" presStyleCnt="3" custScaleX="110616" custLinFactNeighborY="-2834">
        <dgm:presLayoutVars>
          <dgm:bulletEnabled val="1"/>
        </dgm:presLayoutVars>
      </dgm:prSet>
      <dgm:spPr/>
      <dgm:t>
        <a:bodyPr/>
        <a:lstStyle/>
        <a:p>
          <a:endParaRPr lang="en-US"/>
        </a:p>
      </dgm:t>
    </dgm:pt>
    <dgm:pt modelId="{D2E5BB7A-40BA-D94A-896C-3A0EBD95206D}" type="pres">
      <dgm:prSet presAssocID="{CCE98896-64AC-ED41-93DE-90C5937C5CCE}" presName="ThreeNodes_2" presStyleLbl="node1" presStyleIdx="1" presStyleCnt="3" custScaleX="104744" custLinFactNeighborX="-3738" custLinFactNeighborY="2865">
        <dgm:presLayoutVars>
          <dgm:bulletEnabled val="1"/>
        </dgm:presLayoutVars>
      </dgm:prSet>
      <dgm:spPr/>
      <dgm:t>
        <a:bodyPr/>
        <a:lstStyle/>
        <a:p>
          <a:endParaRPr lang="en-US"/>
        </a:p>
      </dgm:t>
    </dgm:pt>
    <dgm:pt modelId="{C01756CE-8C57-5D4A-8F62-56D5A8425143}" type="pres">
      <dgm:prSet presAssocID="{CCE98896-64AC-ED41-93DE-90C5937C5CCE}" presName="ThreeNodes_3" presStyleLbl="node1" presStyleIdx="2" presStyleCnt="3" custScaleX="80137" custLinFactNeighborX="5348">
        <dgm:presLayoutVars>
          <dgm:bulletEnabled val="1"/>
        </dgm:presLayoutVars>
      </dgm:prSet>
      <dgm:spPr/>
      <dgm:t>
        <a:bodyPr/>
        <a:lstStyle/>
        <a:p>
          <a:endParaRPr lang="en-US"/>
        </a:p>
      </dgm:t>
    </dgm:pt>
    <dgm:pt modelId="{F27EB2AA-5115-414C-A27E-18D36A935C16}" type="pres">
      <dgm:prSet presAssocID="{CCE98896-64AC-ED41-93DE-90C5937C5CCE}" presName="ThreeConn_1-2" presStyleLbl="fgAccFollowNode1" presStyleIdx="0" presStyleCnt="2">
        <dgm:presLayoutVars>
          <dgm:bulletEnabled val="1"/>
        </dgm:presLayoutVars>
      </dgm:prSet>
      <dgm:spPr/>
      <dgm:t>
        <a:bodyPr/>
        <a:lstStyle/>
        <a:p>
          <a:endParaRPr lang="en-US"/>
        </a:p>
      </dgm:t>
    </dgm:pt>
    <dgm:pt modelId="{3A893D1F-A822-8B4A-A366-FADEA2935181}" type="pres">
      <dgm:prSet presAssocID="{CCE98896-64AC-ED41-93DE-90C5937C5CCE}" presName="ThreeConn_2-3" presStyleLbl="fgAccFollowNode1" presStyleIdx="1" presStyleCnt="2">
        <dgm:presLayoutVars>
          <dgm:bulletEnabled val="1"/>
        </dgm:presLayoutVars>
      </dgm:prSet>
      <dgm:spPr/>
      <dgm:t>
        <a:bodyPr/>
        <a:lstStyle/>
        <a:p>
          <a:endParaRPr lang="en-US"/>
        </a:p>
      </dgm:t>
    </dgm:pt>
    <dgm:pt modelId="{36BDB376-D2F5-BB4D-A4A1-145B989331C4}" type="pres">
      <dgm:prSet presAssocID="{CCE98896-64AC-ED41-93DE-90C5937C5CCE}" presName="ThreeNodes_1_text" presStyleLbl="node1" presStyleIdx="2" presStyleCnt="3">
        <dgm:presLayoutVars>
          <dgm:bulletEnabled val="1"/>
        </dgm:presLayoutVars>
      </dgm:prSet>
      <dgm:spPr/>
      <dgm:t>
        <a:bodyPr/>
        <a:lstStyle/>
        <a:p>
          <a:endParaRPr lang="en-US"/>
        </a:p>
      </dgm:t>
    </dgm:pt>
    <dgm:pt modelId="{E3D2F177-1A8A-2941-9606-63DCE7DF0726}" type="pres">
      <dgm:prSet presAssocID="{CCE98896-64AC-ED41-93DE-90C5937C5CCE}" presName="ThreeNodes_2_text" presStyleLbl="node1" presStyleIdx="2" presStyleCnt="3">
        <dgm:presLayoutVars>
          <dgm:bulletEnabled val="1"/>
        </dgm:presLayoutVars>
      </dgm:prSet>
      <dgm:spPr/>
      <dgm:t>
        <a:bodyPr/>
        <a:lstStyle/>
        <a:p>
          <a:endParaRPr lang="en-US"/>
        </a:p>
      </dgm:t>
    </dgm:pt>
    <dgm:pt modelId="{800DDFA2-0137-0042-A6E4-43A96730B88B}" type="pres">
      <dgm:prSet presAssocID="{CCE98896-64AC-ED41-93DE-90C5937C5CCE}" presName="ThreeNodes_3_text" presStyleLbl="node1" presStyleIdx="2" presStyleCnt="3">
        <dgm:presLayoutVars>
          <dgm:bulletEnabled val="1"/>
        </dgm:presLayoutVars>
      </dgm:prSet>
      <dgm:spPr/>
      <dgm:t>
        <a:bodyPr/>
        <a:lstStyle/>
        <a:p>
          <a:endParaRPr lang="en-US"/>
        </a:p>
      </dgm:t>
    </dgm:pt>
  </dgm:ptLst>
  <dgm:cxnLst>
    <dgm:cxn modelId="{25AB0E1B-71C2-2446-ABBE-9B9E8D28215B}" type="presOf" srcId="{0AC19B3B-21D0-204F-80E5-73B7892B2EEB}" destId="{C01756CE-8C57-5D4A-8F62-56D5A8425143}" srcOrd="0" destOrd="0" presId="urn:microsoft.com/office/officeart/2005/8/layout/vProcess5"/>
    <dgm:cxn modelId="{7F50DC42-8D6B-8943-BEA4-38600BEBBC69}" type="presOf" srcId="{A0292B80-EF52-FB45-B5E1-78CA6FCDE23C}" destId="{F27EB2AA-5115-414C-A27E-18D36A935C16}" srcOrd="0" destOrd="0" presId="urn:microsoft.com/office/officeart/2005/8/layout/vProcess5"/>
    <dgm:cxn modelId="{B73B2EAB-0947-1C48-880D-214D86EBAA46}" type="presOf" srcId="{CCE98896-64AC-ED41-93DE-90C5937C5CCE}" destId="{83B4A16C-DDC8-034C-A8C8-69D7849244C9}" srcOrd="0" destOrd="0" presId="urn:microsoft.com/office/officeart/2005/8/layout/vProcess5"/>
    <dgm:cxn modelId="{EF907DBC-2CF2-FB44-84E8-134A45763C09}" srcId="{CCE98896-64AC-ED41-93DE-90C5937C5CCE}" destId="{0AC19B3B-21D0-204F-80E5-73B7892B2EEB}" srcOrd="2" destOrd="0" parTransId="{7DD38409-18E4-4042-895F-950C9C889F77}" sibTransId="{C40AC809-126F-5041-A4B5-8BF60CB11535}"/>
    <dgm:cxn modelId="{0B1CFD1F-4595-3D42-8694-E2755CE86377}" type="presOf" srcId="{522E3267-027B-6545-879E-4E814E6A8874}" destId="{36BDB376-D2F5-BB4D-A4A1-145B989331C4}" srcOrd="1" destOrd="0" presId="urn:microsoft.com/office/officeart/2005/8/layout/vProcess5"/>
    <dgm:cxn modelId="{6A9FA7B6-E60F-484B-94F9-2E05FE5B07FC}" type="presOf" srcId="{95065B12-2F95-4D47-8E18-08D87749B1F2}" destId="{E3D2F177-1A8A-2941-9606-63DCE7DF0726}" srcOrd="1" destOrd="0" presId="urn:microsoft.com/office/officeart/2005/8/layout/vProcess5"/>
    <dgm:cxn modelId="{C41310AB-0F62-994F-A585-6D94D00E463C}" srcId="{CCE98896-64AC-ED41-93DE-90C5937C5CCE}" destId="{95065B12-2F95-4D47-8E18-08D87749B1F2}" srcOrd="1" destOrd="0" parTransId="{9DFA6076-F96C-C94C-AF83-56E70D881DBF}" sibTransId="{8DBB4DCF-C192-3B42-A501-AB9199736BF0}"/>
    <dgm:cxn modelId="{63E359DC-5D4F-064A-B9D0-5DAB61250D80}" srcId="{CCE98896-64AC-ED41-93DE-90C5937C5CCE}" destId="{522E3267-027B-6545-879E-4E814E6A8874}" srcOrd="0" destOrd="0" parTransId="{936D797A-1517-6E4B-A858-7E366B0102A6}" sibTransId="{A0292B80-EF52-FB45-B5E1-78CA6FCDE23C}"/>
    <dgm:cxn modelId="{E872690C-5354-ED4A-97DE-8A930125EB7A}" type="presOf" srcId="{95065B12-2F95-4D47-8E18-08D87749B1F2}" destId="{D2E5BB7A-40BA-D94A-896C-3A0EBD95206D}" srcOrd="0" destOrd="0" presId="urn:microsoft.com/office/officeart/2005/8/layout/vProcess5"/>
    <dgm:cxn modelId="{F904A291-4855-9B48-ABF9-DF1D2CE2B58D}" type="presOf" srcId="{0AC19B3B-21D0-204F-80E5-73B7892B2EEB}" destId="{800DDFA2-0137-0042-A6E4-43A96730B88B}" srcOrd="1" destOrd="0" presId="urn:microsoft.com/office/officeart/2005/8/layout/vProcess5"/>
    <dgm:cxn modelId="{FF57056D-2851-E140-B971-3D61D74439CC}" type="presOf" srcId="{8DBB4DCF-C192-3B42-A501-AB9199736BF0}" destId="{3A893D1F-A822-8B4A-A366-FADEA2935181}" srcOrd="0" destOrd="0" presId="urn:microsoft.com/office/officeart/2005/8/layout/vProcess5"/>
    <dgm:cxn modelId="{4F048412-35A4-F947-BB79-03A1C3A6C084}" type="presOf" srcId="{522E3267-027B-6545-879E-4E814E6A8874}" destId="{4C69B38B-021D-D94E-8BD2-7711714ECEF3}" srcOrd="0" destOrd="0" presId="urn:microsoft.com/office/officeart/2005/8/layout/vProcess5"/>
    <dgm:cxn modelId="{C67F8A16-DEE8-E742-9E8A-502DAF14D0CD}" type="presParOf" srcId="{83B4A16C-DDC8-034C-A8C8-69D7849244C9}" destId="{D601FF50-4E1C-6D47-BA8E-7A0FFC18477B}" srcOrd="0" destOrd="0" presId="urn:microsoft.com/office/officeart/2005/8/layout/vProcess5"/>
    <dgm:cxn modelId="{720506D9-5E44-1643-BED4-59DE671ECDE9}" type="presParOf" srcId="{83B4A16C-DDC8-034C-A8C8-69D7849244C9}" destId="{4C69B38B-021D-D94E-8BD2-7711714ECEF3}" srcOrd="1" destOrd="0" presId="urn:microsoft.com/office/officeart/2005/8/layout/vProcess5"/>
    <dgm:cxn modelId="{F2296CF9-91B3-9646-9CFD-90FA937EDBC9}" type="presParOf" srcId="{83B4A16C-DDC8-034C-A8C8-69D7849244C9}" destId="{D2E5BB7A-40BA-D94A-896C-3A0EBD95206D}" srcOrd="2" destOrd="0" presId="urn:microsoft.com/office/officeart/2005/8/layout/vProcess5"/>
    <dgm:cxn modelId="{11C36156-D8CE-984E-A112-F288BE283EE2}" type="presParOf" srcId="{83B4A16C-DDC8-034C-A8C8-69D7849244C9}" destId="{C01756CE-8C57-5D4A-8F62-56D5A8425143}" srcOrd="3" destOrd="0" presId="urn:microsoft.com/office/officeart/2005/8/layout/vProcess5"/>
    <dgm:cxn modelId="{57EFDB26-98D4-F349-A715-76677F5141C2}" type="presParOf" srcId="{83B4A16C-DDC8-034C-A8C8-69D7849244C9}" destId="{F27EB2AA-5115-414C-A27E-18D36A935C16}" srcOrd="4" destOrd="0" presId="urn:microsoft.com/office/officeart/2005/8/layout/vProcess5"/>
    <dgm:cxn modelId="{AFA5646B-27C8-A24A-81D2-031286C1DE69}" type="presParOf" srcId="{83B4A16C-DDC8-034C-A8C8-69D7849244C9}" destId="{3A893D1F-A822-8B4A-A366-FADEA2935181}" srcOrd="5" destOrd="0" presId="urn:microsoft.com/office/officeart/2005/8/layout/vProcess5"/>
    <dgm:cxn modelId="{E40B934A-B3AE-9A47-ADE4-F7D926D13120}" type="presParOf" srcId="{83B4A16C-DDC8-034C-A8C8-69D7849244C9}" destId="{36BDB376-D2F5-BB4D-A4A1-145B989331C4}" srcOrd="6" destOrd="0" presId="urn:microsoft.com/office/officeart/2005/8/layout/vProcess5"/>
    <dgm:cxn modelId="{448D40D7-27A8-E940-8B83-D5939764A8BA}" type="presParOf" srcId="{83B4A16C-DDC8-034C-A8C8-69D7849244C9}" destId="{E3D2F177-1A8A-2941-9606-63DCE7DF0726}" srcOrd="7" destOrd="0" presId="urn:microsoft.com/office/officeart/2005/8/layout/vProcess5"/>
    <dgm:cxn modelId="{2D8B0872-C225-B641-93BC-9F41194AB54A}" type="presParOf" srcId="{83B4A16C-DDC8-034C-A8C8-69D7849244C9}" destId="{800DDFA2-0137-0042-A6E4-43A96730B88B}" srcOrd="8" destOrd="0" presId="urn:microsoft.com/office/officeart/2005/8/layout/vProcess5"/>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AB7766-7315-9549-A1EB-DE3FEC808033}" type="doc">
      <dgm:prSet loTypeId="urn:microsoft.com/office/officeart/2005/8/layout/radial4" loCatId="" qsTypeId="urn:microsoft.com/office/officeart/2005/8/quickstyle/simple4" qsCatId="simple" csTypeId="urn:microsoft.com/office/officeart/2005/8/colors/colorful1" csCatId="colorful" phldr="1"/>
      <dgm:spPr/>
      <dgm:t>
        <a:bodyPr/>
        <a:lstStyle/>
        <a:p>
          <a:endParaRPr lang="en-US"/>
        </a:p>
      </dgm:t>
    </dgm:pt>
    <dgm:pt modelId="{BA14C7C8-D9A2-614E-8C2A-BAE9B04F44B6}">
      <dgm:prSet phldrT="[Text]" custT="1"/>
      <dgm:spPr>
        <a:xfrm>
          <a:off x="3991714" y="2036588"/>
          <a:ext cx="1709862" cy="1709862"/>
        </a:xfrm>
        <a:prstGeom prst="ellipse">
          <a:avLst/>
        </a:prstGeom>
        <a:gradFill rotWithShape="0">
          <a:gsLst>
            <a:gs pos="0">
              <a:srgbClr val="156082">
                <a:hueOff val="0"/>
                <a:satOff val="0"/>
                <a:lumOff val="0"/>
                <a:alphaOff val="0"/>
                <a:satMod val="103000"/>
                <a:lumMod val="102000"/>
                <a:tint val="94000"/>
              </a:srgbClr>
            </a:gs>
            <a:gs pos="50000">
              <a:srgbClr val="156082">
                <a:hueOff val="0"/>
                <a:satOff val="0"/>
                <a:lumOff val="0"/>
                <a:alphaOff val="0"/>
                <a:satMod val="110000"/>
                <a:lumMod val="100000"/>
                <a:shade val="100000"/>
              </a:srgbClr>
            </a:gs>
            <a:gs pos="100000">
              <a:srgbClr val="156082">
                <a:hueOff val="0"/>
                <a:satOff val="0"/>
                <a:lumOff val="0"/>
                <a:alphaOff val="0"/>
                <a:lumMod val="99000"/>
                <a:satMod val="120000"/>
                <a:shade val="78000"/>
              </a:srgbClr>
            </a:gs>
          </a:gsLst>
          <a:lin ang="5400000" scaled="0"/>
        </a:gradFill>
        <a:ln>
          <a:noFill/>
        </a:ln>
        <a:effectLst/>
      </dgm:spPr>
      <dgm:t>
        <a:bodyPr/>
        <a:lstStyle/>
        <a:p>
          <a:r>
            <a:rPr lang="en-US" sz="2200" dirty="0">
              <a:solidFill>
                <a:sysClr val="window" lastClr="FFFFFF"/>
              </a:solidFill>
              <a:latin typeface="Helvetica Neue Light" panose="02000403000000020004" pitchFamily="2" charset="0"/>
              <a:ea typeface="Helvetica Neue Light" panose="02000403000000020004" pitchFamily="2" charset="0"/>
              <a:cs typeface=""/>
            </a:rPr>
            <a:t>Insulin glargine U-100/ U-200</a:t>
          </a:r>
          <a:endParaRPr lang="en-US" sz="2200" dirty="0">
            <a:solidFill>
              <a:sysClr val="window" lastClr="FFFFFF"/>
            </a:solidFill>
            <a:latin typeface="Calibri" panose="020F0502020204030204"/>
            <a:ea typeface=""/>
            <a:cs typeface=""/>
          </a:endParaRPr>
        </a:p>
      </dgm:t>
    </dgm:pt>
    <dgm:pt modelId="{28D51485-B741-0447-8B6C-14B4086F57E8}" type="parTrans" cxnId="{67DF9FF0-A2BE-F742-9762-A1C1F53A4802}">
      <dgm:prSet/>
      <dgm:spPr/>
      <dgm:t>
        <a:bodyPr/>
        <a:lstStyle/>
        <a:p>
          <a:endParaRPr lang="en-US"/>
        </a:p>
      </dgm:t>
    </dgm:pt>
    <dgm:pt modelId="{84AE2262-0152-024A-A248-F22BDA21C89C}" type="sibTrans" cxnId="{67DF9FF0-A2BE-F742-9762-A1C1F53A4802}">
      <dgm:prSet/>
      <dgm:spPr/>
      <dgm:t>
        <a:bodyPr/>
        <a:lstStyle/>
        <a:p>
          <a:endParaRPr lang="en-US"/>
        </a:p>
      </dgm:t>
    </dgm:pt>
    <dgm:pt modelId="{FA103808-34A9-9546-BFE5-CE87743488C8}">
      <dgm:prSet phldrT="[Text]"/>
      <dgm:spPr>
        <a:xfrm>
          <a:off x="2198416" y="956158"/>
          <a:ext cx="1624369" cy="1299495"/>
        </a:xfrm>
        <a:prstGeom prst="roundRect">
          <a:avLst>
            <a:gd name="adj" fmla="val 1000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dgm:spPr>
      <dgm:t>
        <a:bodyPr/>
        <a:lstStyle/>
        <a:p>
          <a:r>
            <a:rPr lang="en-US" dirty="0">
              <a:solidFill>
                <a:sysClr val="window" lastClr="FFFFFF"/>
              </a:solidFill>
              <a:latin typeface="Helvetica Neue Light" panose="02000403000000020004" pitchFamily="2" charset="0"/>
              <a:ea typeface="Helvetica Neue Light" panose="02000403000000020004" pitchFamily="2" charset="0"/>
              <a:cs typeface=""/>
            </a:rPr>
            <a:t>Insulin glargine U-300 </a:t>
          </a:r>
          <a:endParaRPr lang="en-US" dirty="0">
            <a:solidFill>
              <a:sysClr val="window" lastClr="FFFFFF"/>
            </a:solidFill>
            <a:latin typeface="Calibri" panose="020F0502020204030204"/>
            <a:ea typeface=""/>
            <a:cs typeface=""/>
          </a:endParaRPr>
        </a:p>
      </dgm:t>
    </dgm:pt>
    <dgm:pt modelId="{B6709CD0-73C5-3E45-A6C0-0216D8F9B132}" type="parTrans" cxnId="{8EC71ECE-9B6D-A841-8512-DBC419546106}">
      <dgm:prSet/>
      <dgm:spPr>
        <a:xfrm rot="12900000">
          <a:off x="2892126" y="1738004"/>
          <a:ext cx="1310210" cy="487310"/>
        </a:xfrm>
        <a:prstGeom prst="leftArrow">
          <a:avLst>
            <a:gd name="adj1" fmla="val 60000"/>
            <a:gd name="adj2" fmla="val 5000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dgm:spPr>
      <dgm:t>
        <a:bodyPr/>
        <a:lstStyle/>
        <a:p>
          <a:endParaRPr lang="en-US"/>
        </a:p>
      </dgm:t>
    </dgm:pt>
    <dgm:pt modelId="{610878F6-F654-3544-B82F-36E08D069F9F}" type="sibTrans" cxnId="{8EC71ECE-9B6D-A841-8512-DBC419546106}">
      <dgm:prSet/>
      <dgm:spPr/>
      <dgm:t>
        <a:bodyPr/>
        <a:lstStyle/>
        <a:p>
          <a:endParaRPr lang="en-US"/>
        </a:p>
      </dgm:t>
    </dgm:pt>
    <dgm:pt modelId="{219F680E-3DC4-B548-9E91-4368072C56D1}">
      <dgm:prSet phldrT="[Text]" custT="1"/>
      <dgm:spPr>
        <a:xfrm>
          <a:off x="4034461" y="374"/>
          <a:ext cx="1624369" cy="1299495"/>
        </a:xfrm>
        <a:prstGeom prst="roundRect">
          <a:avLst>
            <a:gd name="adj" fmla="val 10000"/>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dgm:spPr>
      <dgm:t>
        <a:bodyPr/>
        <a:lstStyle/>
        <a:p>
          <a:r>
            <a:rPr lang="en-US" sz="2600" dirty="0">
              <a:solidFill>
                <a:sysClr val="window" lastClr="FFFFFF"/>
              </a:solidFill>
              <a:latin typeface="Helvetica Neue Light" panose="02000403000000020004" pitchFamily="2" charset="0"/>
              <a:ea typeface="Helvetica Neue Light" panose="02000403000000020004" pitchFamily="2" charset="0"/>
              <a:cs typeface=""/>
            </a:rPr>
            <a:t>BID NPH to once daily</a:t>
          </a:r>
          <a:endParaRPr lang="en-US" sz="2600" dirty="0">
            <a:solidFill>
              <a:sysClr val="window" lastClr="FFFFFF"/>
            </a:solidFill>
            <a:latin typeface="Calibri" panose="020F0502020204030204"/>
            <a:ea typeface=""/>
            <a:cs typeface=""/>
          </a:endParaRPr>
        </a:p>
      </dgm:t>
    </dgm:pt>
    <dgm:pt modelId="{819EDE7E-E33C-B84B-9413-AB0F14FCC638}" type="parTrans" cxnId="{C6A349EB-CDEA-6D49-9043-A417F3187A0D}">
      <dgm:prSet/>
      <dgm:spPr>
        <a:xfrm rot="16200000">
          <a:off x="4191540" y="1061571"/>
          <a:ext cx="1310210" cy="487310"/>
        </a:xfrm>
        <a:prstGeom prst="leftArrow">
          <a:avLst>
            <a:gd name="adj1" fmla="val 60000"/>
            <a:gd name="adj2" fmla="val 50000"/>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dgm:spPr>
      <dgm:t>
        <a:bodyPr/>
        <a:lstStyle/>
        <a:p>
          <a:endParaRPr lang="en-US"/>
        </a:p>
      </dgm:t>
    </dgm:pt>
    <dgm:pt modelId="{1A5B519B-B87F-5749-8197-DC685D297F4C}" type="sibTrans" cxnId="{C6A349EB-CDEA-6D49-9043-A417F3187A0D}">
      <dgm:prSet/>
      <dgm:spPr/>
      <dgm:t>
        <a:bodyPr/>
        <a:lstStyle/>
        <a:p>
          <a:endParaRPr lang="en-US"/>
        </a:p>
      </dgm:t>
    </dgm:pt>
    <dgm:pt modelId="{7E83276B-810A-9C41-9330-B883BD33EC69}">
      <dgm:prSet phldrT="[Text]"/>
      <dgm:spPr>
        <a:xfrm>
          <a:off x="5870506" y="956158"/>
          <a:ext cx="1624369" cy="1299495"/>
        </a:xfrm>
        <a:prstGeom prst="roundRect">
          <a:avLst>
            <a:gd name="adj" fmla="val 10000"/>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a:noFill/>
        </a:ln>
        <a:effectLst/>
      </dgm:spPr>
      <dgm:t>
        <a:bodyPr/>
        <a:lstStyle/>
        <a:p>
          <a:r>
            <a:rPr lang="en-US">
              <a:solidFill>
                <a:sysClr val="window" lastClr="FFFFFF"/>
              </a:solidFill>
              <a:latin typeface="Helvetica Neue Light" panose="02000403000000020004" pitchFamily="2" charset="0"/>
              <a:ea typeface="Helvetica Neue Light" panose="02000403000000020004" pitchFamily="2" charset="0"/>
              <a:cs typeface=""/>
            </a:rPr>
            <a:t>Insulin detemir U-100</a:t>
          </a:r>
          <a:endParaRPr lang="en-US" dirty="0">
            <a:solidFill>
              <a:sysClr val="window" lastClr="FFFFFF"/>
            </a:solidFill>
            <a:latin typeface="Calibri" panose="020F0502020204030204"/>
            <a:ea typeface=""/>
            <a:cs typeface=""/>
          </a:endParaRPr>
        </a:p>
      </dgm:t>
    </dgm:pt>
    <dgm:pt modelId="{C512C6E7-8FE5-BA41-B713-80210A8972CB}" type="parTrans" cxnId="{4A0903C9-5F4D-1748-8856-1B45CD7D08F9}">
      <dgm:prSet/>
      <dgm:spPr>
        <a:xfrm rot="19500000">
          <a:off x="5490955" y="1738004"/>
          <a:ext cx="1310210" cy="487310"/>
        </a:xfrm>
        <a:prstGeom prst="leftArrow">
          <a:avLst>
            <a:gd name="adj1" fmla="val 60000"/>
            <a:gd name="adj2" fmla="val 50000"/>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a:noFill/>
        </a:ln>
        <a:effectLst/>
      </dgm:spPr>
      <dgm:t>
        <a:bodyPr/>
        <a:lstStyle/>
        <a:p>
          <a:endParaRPr lang="en-US"/>
        </a:p>
      </dgm:t>
    </dgm:pt>
    <dgm:pt modelId="{2CC872A5-5C28-8346-B4AE-F5325E582284}" type="sibTrans" cxnId="{4A0903C9-5F4D-1748-8856-1B45CD7D08F9}">
      <dgm:prSet/>
      <dgm:spPr/>
      <dgm:t>
        <a:bodyPr/>
        <a:lstStyle/>
        <a:p>
          <a:endParaRPr lang="en-US"/>
        </a:p>
      </dgm:t>
    </dgm:pt>
    <dgm:pt modelId="{707CA82E-24C9-B049-88D6-847985ECA150}" type="pres">
      <dgm:prSet presAssocID="{80AB7766-7315-9549-A1EB-DE3FEC808033}" presName="cycle" presStyleCnt="0">
        <dgm:presLayoutVars>
          <dgm:chMax val="1"/>
          <dgm:dir/>
          <dgm:animLvl val="ctr"/>
          <dgm:resizeHandles val="exact"/>
        </dgm:presLayoutVars>
      </dgm:prSet>
      <dgm:spPr/>
      <dgm:t>
        <a:bodyPr/>
        <a:lstStyle/>
        <a:p>
          <a:endParaRPr lang="en-US"/>
        </a:p>
      </dgm:t>
    </dgm:pt>
    <dgm:pt modelId="{8AEB2628-4E53-E145-B371-7395895623A9}" type="pres">
      <dgm:prSet presAssocID="{BA14C7C8-D9A2-614E-8C2A-BAE9B04F44B6}" presName="centerShape" presStyleLbl="node0" presStyleIdx="0" presStyleCnt="1"/>
      <dgm:spPr/>
      <dgm:t>
        <a:bodyPr/>
        <a:lstStyle/>
        <a:p>
          <a:endParaRPr lang="en-US"/>
        </a:p>
      </dgm:t>
    </dgm:pt>
    <dgm:pt modelId="{D27C818B-600A-E94E-8440-B08DE6C31C6C}" type="pres">
      <dgm:prSet presAssocID="{B6709CD0-73C5-3E45-A6C0-0216D8F9B132}" presName="parTrans" presStyleLbl="bgSibTrans2D1" presStyleIdx="0" presStyleCnt="3"/>
      <dgm:spPr/>
      <dgm:t>
        <a:bodyPr/>
        <a:lstStyle/>
        <a:p>
          <a:endParaRPr lang="en-US"/>
        </a:p>
      </dgm:t>
    </dgm:pt>
    <dgm:pt modelId="{64915A33-443E-6E46-8FD2-6F2AB1EA7D3B}" type="pres">
      <dgm:prSet presAssocID="{FA103808-34A9-9546-BFE5-CE87743488C8}" presName="node" presStyleLbl="node1" presStyleIdx="0" presStyleCnt="3">
        <dgm:presLayoutVars>
          <dgm:bulletEnabled val="1"/>
        </dgm:presLayoutVars>
      </dgm:prSet>
      <dgm:spPr/>
      <dgm:t>
        <a:bodyPr/>
        <a:lstStyle/>
        <a:p>
          <a:endParaRPr lang="en-US"/>
        </a:p>
      </dgm:t>
    </dgm:pt>
    <dgm:pt modelId="{73CD0DFF-2B6A-1A4A-A01B-9671D44DA9C2}" type="pres">
      <dgm:prSet presAssocID="{819EDE7E-E33C-B84B-9413-AB0F14FCC638}" presName="parTrans" presStyleLbl="bgSibTrans2D1" presStyleIdx="1" presStyleCnt="3"/>
      <dgm:spPr/>
      <dgm:t>
        <a:bodyPr/>
        <a:lstStyle/>
        <a:p>
          <a:endParaRPr lang="en-US"/>
        </a:p>
      </dgm:t>
    </dgm:pt>
    <dgm:pt modelId="{6B7526DC-BF73-F147-A5F5-366DBA2005D2}" type="pres">
      <dgm:prSet presAssocID="{219F680E-3DC4-B548-9E91-4368072C56D1}" presName="node" presStyleLbl="node1" presStyleIdx="1" presStyleCnt="3">
        <dgm:presLayoutVars>
          <dgm:bulletEnabled val="1"/>
        </dgm:presLayoutVars>
      </dgm:prSet>
      <dgm:spPr/>
      <dgm:t>
        <a:bodyPr/>
        <a:lstStyle/>
        <a:p>
          <a:endParaRPr lang="en-US"/>
        </a:p>
      </dgm:t>
    </dgm:pt>
    <dgm:pt modelId="{9D1B1410-FD96-8A4C-A4C9-9FEFC623D6C1}" type="pres">
      <dgm:prSet presAssocID="{C512C6E7-8FE5-BA41-B713-80210A8972CB}" presName="parTrans" presStyleLbl="bgSibTrans2D1" presStyleIdx="2" presStyleCnt="3"/>
      <dgm:spPr/>
      <dgm:t>
        <a:bodyPr/>
        <a:lstStyle/>
        <a:p>
          <a:endParaRPr lang="en-US"/>
        </a:p>
      </dgm:t>
    </dgm:pt>
    <dgm:pt modelId="{08F027F0-05B1-AF42-A6EC-EC464B8BA712}" type="pres">
      <dgm:prSet presAssocID="{7E83276B-810A-9C41-9330-B883BD33EC69}" presName="node" presStyleLbl="node1" presStyleIdx="2" presStyleCnt="3">
        <dgm:presLayoutVars>
          <dgm:bulletEnabled val="1"/>
        </dgm:presLayoutVars>
      </dgm:prSet>
      <dgm:spPr/>
      <dgm:t>
        <a:bodyPr/>
        <a:lstStyle/>
        <a:p>
          <a:endParaRPr lang="en-US"/>
        </a:p>
      </dgm:t>
    </dgm:pt>
  </dgm:ptLst>
  <dgm:cxnLst>
    <dgm:cxn modelId="{EFC66F27-5B7B-A047-8894-E20F8AD37930}" type="presOf" srcId="{80AB7766-7315-9549-A1EB-DE3FEC808033}" destId="{707CA82E-24C9-B049-88D6-847985ECA150}" srcOrd="0" destOrd="0" presId="urn:microsoft.com/office/officeart/2005/8/layout/radial4"/>
    <dgm:cxn modelId="{5C831F8C-1E9F-0248-88D6-6A72880CE149}" type="presOf" srcId="{FA103808-34A9-9546-BFE5-CE87743488C8}" destId="{64915A33-443E-6E46-8FD2-6F2AB1EA7D3B}" srcOrd="0" destOrd="0" presId="urn:microsoft.com/office/officeart/2005/8/layout/radial4"/>
    <dgm:cxn modelId="{1DA388A1-5EA1-CD44-9642-01947DB70AC6}" type="presOf" srcId="{C512C6E7-8FE5-BA41-B713-80210A8972CB}" destId="{9D1B1410-FD96-8A4C-A4C9-9FEFC623D6C1}" srcOrd="0" destOrd="0" presId="urn:microsoft.com/office/officeart/2005/8/layout/radial4"/>
    <dgm:cxn modelId="{4A0903C9-5F4D-1748-8856-1B45CD7D08F9}" srcId="{BA14C7C8-D9A2-614E-8C2A-BAE9B04F44B6}" destId="{7E83276B-810A-9C41-9330-B883BD33EC69}" srcOrd="2" destOrd="0" parTransId="{C512C6E7-8FE5-BA41-B713-80210A8972CB}" sibTransId="{2CC872A5-5C28-8346-B4AE-F5325E582284}"/>
    <dgm:cxn modelId="{D14FEC12-2CE7-E845-883F-D2160C044024}" type="presOf" srcId="{B6709CD0-73C5-3E45-A6C0-0216D8F9B132}" destId="{D27C818B-600A-E94E-8440-B08DE6C31C6C}" srcOrd="0" destOrd="0" presId="urn:microsoft.com/office/officeart/2005/8/layout/radial4"/>
    <dgm:cxn modelId="{DAE4B9FC-AAB3-D54D-B797-8385EE3B6889}" type="presOf" srcId="{BA14C7C8-D9A2-614E-8C2A-BAE9B04F44B6}" destId="{8AEB2628-4E53-E145-B371-7395895623A9}" srcOrd="0" destOrd="0" presId="urn:microsoft.com/office/officeart/2005/8/layout/radial4"/>
    <dgm:cxn modelId="{471A27CC-E693-EE47-B87E-1993F844D268}" type="presOf" srcId="{819EDE7E-E33C-B84B-9413-AB0F14FCC638}" destId="{73CD0DFF-2B6A-1A4A-A01B-9671D44DA9C2}" srcOrd="0" destOrd="0" presId="urn:microsoft.com/office/officeart/2005/8/layout/radial4"/>
    <dgm:cxn modelId="{67DF9FF0-A2BE-F742-9762-A1C1F53A4802}" srcId="{80AB7766-7315-9549-A1EB-DE3FEC808033}" destId="{BA14C7C8-D9A2-614E-8C2A-BAE9B04F44B6}" srcOrd="0" destOrd="0" parTransId="{28D51485-B741-0447-8B6C-14B4086F57E8}" sibTransId="{84AE2262-0152-024A-A248-F22BDA21C89C}"/>
    <dgm:cxn modelId="{C6A349EB-CDEA-6D49-9043-A417F3187A0D}" srcId="{BA14C7C8-D9A2-614E-8C2A-BAE9B04F44B6}" destId="{219F680E-3DC4-B548-9E91-4368072C56D1}" srcOrd="1" destOrd="0" parTransId="{819EDE7E-E33C-B84B-9413-AB0F14FCC638}" sibTransId="{1A5B519B-B87F-5749-8197-DC685D297F4C}"/>
    <dgm:cxn modelId="{8EC71ECE-9B6D-A841-8512-DBC419546106}" srcId="{BA14C7C8-D9A2-614E-8C2A-BAE9B04F44B6}" destId="{FA103808-34A9-9546-BFE5-CE87743488C8}" srcOrd="0" destOrd="0" parTransId="{B6709CD0-73C5-3E45-A6C0-0216D8F9B132}" sibTransId="{610878F6-F654-3544-B82F-36E08D069F9F}"/>
    <dgm:cxn modelId="{78A10B72-D873-404E-AE72-0CF6AA33FAB9}" type="presOf" srcId="{7E83276B-810A-9C41-9330-B883BD33EC69}" destId="{08F027F0-05B1-AF42-A6EC-EC464B8BA712}" srcOrd="0" destOrd="0" presId="urn:microsoft.com/office/officeart/2005/8/layout/radial4"/>
    <dgm:cxn modelId="{F776D431-1565-8543-AED9-717F013ADB69}" type="presOf" srcId="{219F680E-3DC4-B548-9E91-4368072C56D1}" destId="{6B7526DC-BF73-F147-A5F5-366DBA2005D2}" srcOrd="0" destOrd="0" presId="urn:microsoft.com/office/officeart/2005/8/layout/radial4"/>
    <dgm:cxn modelId="{09575989-C9BD-544E-AF65-F57715DE66DF}" type="presParOf" srcId="{707CA82E-24C9-B049-88D6-847985ECA150}" destId="{8AEB2628-4E53-E145-B371-7395895623A9}" srcOrd="0" destOrd="0" presId="urn:microsoft.com/office/officeart/2005/8/layout/radial4"/>
    <dgm:cxn modelId="{5C8FAE2A-A8DD-AA43-8BE7-2CEEEC2506B5}" type="presParOf" srcId="{707CA82E-24C9-B049-88D6-847985ECA150}" destId="{D27C818B-600A-E94E-8440-B08DE6C31C6C}" srcOrd="1" destOrd="0" presId="urn:microsoft.com/office/officeart/2005/8/layout/radial4"/>
    <dgm:cxn modelId="{3EA639EA-CA54-484D-A696-1F979249B96B}" type="presParOf" srcId="{707CA82E-24C9-B049-88D6-847985ECA150}" destId="{64915A33-443E-6E46-8FD2-6F2AB1EA7D3B}" srcOrd="2" destOrd="0" presId="urn:microsoft.com/office/officeart/2005/8/layout/radial4"/>
    <dgm:cxn modelId="{A4650E6A-9570-744B-8D74-686AAE7F9DE8}" type="presParOf" srcId="{707CA82E-24C9-B049-88D6-847985ECA150}" destId="{73CD0DFF-2B6A-1A4A-A01B-9671D44DA9C2}" srcOrd="3" destOrd="0" presId="urn:microsoft.com/office/officeart/2005/8/layout/radial4"/>
    <dgm:cxn modelId="{21345E8C-EE0E-E34B-8D7A-BA0E7633ED88}" type="presParOf" srcId="{707CA82E-24C9-B049-88D6-847985ECA150}" destId="{6B7526DC-BF73-F147-A5F5-366DBA2005D2}" srcOrd="4" destOrd="0" presId="urn:microsoft.com/office/officeart/2005/8/layout/radial4"/>
    <dgm:cxn modelId="{71FFCE73-0B2A-AF40-AFAC-8D313A67958D}" type="presParOf" srcId="{707CA82E-24C9-B049-88D6-847985ECA150}" destId="{9D1B1410-FD96-8A4C-A4C9-9FEFC623D6C1}" srcOrd="5" destOrd="0" presId="urn:microsoft.com/office/officeart/2005/8/layout/radial4"/>
    <dgm:cxn modelId="{555598F5-B96D-6344-A67D-CC0D77C6C329}" type="presParOf" srcId="{707CA82E-24C9-B049-88D6-847985ECA150}" destId="{08F027F0-05B1-AF42-A6EC-EC464B8BA712}"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9DCD8-D0F1-1740-9E90-072DC119B3EA}">
      <dsp:nvSpPr>
        <dsp:cNvPr id="0" name=""/>
        <dsp:cNvSpPr/>
      </dsp:nvSpPr>
      <dsp:spPr>
        <a:xfrm>
          <a:off x="509031" y="938634"/>
          <a:ext cx="2585086" cy="2132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a:t>Insulin deficiency </a:t>
          </a:r>
          <a:r>
            <a:rPr lang="en-US" sz="2000" b="0" kern="1200" dirty="0"/>
            <a:t>Usually</a:t>
          </a:r>
          <a:r>
            <a:rPr lang="en-US" sz="2000" b="1" kern="1200" dirty="0"/>
            <a:t> </a:t>
          </a:r>
          <a:r>
            <a:rPr lang="en-US" sz="2000" kern="1200" dirty="0"/>
            <a:t>Immune-mediated</a:t>
          </a:r>
          <a:endParaRPr lang="en-US" sz="2000" b="1" kern="1200" dirty="0"/>
        </a:p>
      </dsp:txBody>
      <dsp:txXfrm>
        <a:off x="558098" y="987701"/>
        <a:ext cx="2486952" cy="1577131"/>
      </dsp:txXfrm>
    </dsp:sp>
    <dsp:sp modelId="{FE33E321-2F2E-294C-BCFF-E286A076099A}">
      <dsp:nvSpPr>
        <dsp:cNvPr id="0" name=""/>
        <dsp:cNvSpPr/>
      </dsp:nvSpPr>
      <dsp:spPr>
        <a:xfrm rot="21389923">
          <a:off x="1747246" y="1497866"/>
          <a:ext cx="3087540" cy="3087540"/>
        </a:xfrm>
        <a:prstGeom prst="leftCircularArrow">
          <a:avLst>
            <a:gd name="adj1" fmla="val 3576"/>
            <a:gd name="adj2" fmla="val 444520"/>
            <a:gd name="adj3" fmla="val 2095437"/>
            <a:gd name="adj4" fmla="val 8899896"/>
            <a:gd name="adj5" fmla="val 417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FF3C9F-217A-A046-A40B-475EBB70EFF7}">
      <dsp:nvSpPr>
        <dsp:cNvPr id="0" name=""/>
        <dsp:cNvSpPr/>
      </dsp:nvSpPr>
      <dsp:spPr>
        <a:xfrm>
          <a:off x="929989" y="2875539"/>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a:t>TYPE 1 </a:t>
          </a:r>
        </a:p>
      </dsp:txBody>
      <dsp:txXfrm>
        <a:off x="956753" y="2902303"/>
        <a:ext cx="2244326" cy="860252"/>
      </dsp:txXfrm>
    </dsp:sp>
    <dsp:sp modelId="{B4550B8F-0B34-5A45-914D-28C2F5C2C59F}">
      <dsp:nvSpPr>
        <dsp:cNvPr id="0" name=""/>
        <dsp:cNvSpPr/>
      </dsp:nvSpPr>
      <dsp:spPr>
        <a:xfrm>
          <a:off x="3821640" y="977430"/>
          <a:ext cx="2585086" cy="23946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smtClean="0"/>
            <a:t>LADA</a:t>
          </a:r>
          <a:r>
            <a:rPr lang="en-US" sz="1800" kern="1200" baseline="30000" smtClean="0"/>
            <a:t>*</a:t>
          </a:r>
          <a:endParaRPr lang="en-US" sz="1800" kern="1200" baseline="30000" dirty="0"/>
        </a:p>
        <a:p>
          <a:pPr marL="171450" lvl="1" indent="-171450" algn="l" defTabSz="800100">
            <a:lnSpc>
              <a:spcPct val="90000"/>
            </a:lnSpc>
            <a:spcBef>
              <a:spcPct val="0"/>
            </a:spcBef>
            <a:spcAft>
              <a:spcPct val="15000"/>
            </a:spcAft>
            <a:buChar char="••"/>
          </a:pPr>
          <a:r>
            <a:rPr lang="en-US" sz="1800" kern="1200" dirty="0" smtClean="0"/>
            <a:t>GDM</a:t>
          </a:r>
          <a:endParaRPr lang="en-US" sz="1800" kern="1200" dirty="0"/>
        </a:p>
        <a:p>
          <a:pPr marL="171450" lvl="1" indent="-171450" algn="l" defTabSz="800100">
            <a:lnSpc>
              <a:spcPct val="90000"/>
            </a:lnSpc>
            <a:spcBef>
              <a:spcPct val="0"/>
            </a:spcBef>
            <a:spcAft>
              <a:spcPct val="15000"/>
            </a:spcAft>
            <a:buChar char="••"/>
          </a:pPr>
          <a:r>
            <a:rPr lang="en-US" sz="1800" kern="1200" dirty="0"/>
            <a:t>Surgical caused</a:t>
          </a:r>
        </a:p>
        <a:p>
          <a:pPr marL="171450" lvl="1" indent="-171450" algn="l" defTabSz="800100">
            <a:lnSpc>
              <a:spcPct val="90000"/>
            </a:lnSpc>
            <a:spcBef>
              <a:spcPct val="0"/>
            </a:spcBef>
            <a:spcAft>
              <a:spcPct val="15000"/>
            </a:spcAft>
            <a:buChar char="••"/>
          </a:pPr>
          <a:r>
            <a:rPr lang="en-US" sz="1800" kern="1200"/>
            <a:t>Drug </a:t>
          </a:r>
          <a:r>
            <a:rPr lang="en-US" sz="1800" kern="1200" smtClean="0"/>
            <a:t>caused</a:t>
          </a:r>
          <a:endParaRPr lang="en-US" sz="1800" kern="1200" dirty="0"/>
        </a:p>
      </dsp:txBody>
      <dsp:txXfrm>
        <a:off x="3876746" y="1545665"/>
        <a:ext cx="2474874" cy="1771261"/>
      </dsp:txXfrm>
    </dsp:sp>
    <dsp:sp modelId="{C79286EA-8EE0-C449-BBC9-996A9C390611}">
      <dsp:nvSpPr>
        <dsp:cNvPr id="0" name=""/>
        <dsp:cNvSpPr/>
      </dsp:nvSpPr>
      <dsp:spPr>
        <a:xfrm rot="509109">
          <a:off x="5572125" y="-245483"/>
          <a:ext cx="3379740" cy="3379740"/>
        </a:xfrm>
        <a:prstGeom prst="circularArrow">
          <a:avLst>
            <a:gd name="adj1" fmla="val 3267"/>
            <a:gd name="adj2" fmla="val 403111"/>
            <a:gd name="adj3" fmla="val 19512074"/>
            <a:gd name="adj4" fmla="val 12666207"/>
            <a:gd name="adj5" fmla="val 381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3E3A26-29D5-2947-A024-F42FC8997042}">
      <dsp:nvSpPr>
        <dsp:cNvPr id="0" name=""/>
        <dsp:cNvSpPr/>
      </dsp:nvSpPr>
      <dsp:spPr>
        <a:xfrm>
          <a:off x="4360556" y="580662"/>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a:t>Other Specific Types</a:t>
          </a:r>
        </a:p>
      </dsp:txBody>
      <dsp:txXfrm>
        <a:off x="4387320" y="607426"/>
        <a:ext cx="2244326" cy="860252"/>
      </dsp:txXfrm>
    </dsp:sp>
    <dsp:sp modelId="{BC9B947E-3B25-1048-85A3-7C62B780AA75}">
      <dsp:nvSpPr>
        <dsp:cNvPr id="0" name=""/>
        <dsp:cNvSpPr/>
      </dsp:nvSpPr>
      <dsp:spPr>
        <a:xfrm>
          <a:off x="7219739" y="1109591"/>
          <a:ext cx="2585086" cy="21321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a:t>Insulin resistance</a:t>
          </a:r>
        </a:p>
        <a:p>
          <a:pPr marL="228600" lvl="1" indent="-228600" algn="l" defTabSz="889000">
            <a:lnSpc>
              <a:spcPct val="90000"/>
            </a:lnSpc>
            <a:spcBef>
              <a:spcPct val="0"/>
            </a:spcBef>
            <a:spcAft>
              <a:spcPct val="15000"/>
            </a:spcAft>
            <a:buChar char="••"/>
          </a:pPr>
          <a:r>
            <a:rPr lang="en-US" sz="2000" kern="1200" dirty="0"/>
            <a:t>Insulin insufficiency/ deficiency</a:t>
          </a:r>
        </a:p>
      </dsp:txBody>
      <dsp:txXfrm>
        <a:off x="7268806" y="1158658"/>
        <a:ext cx="2486952" cy="1577131"/>
      </dsp:txXfrm>
    </dsp:sp>
    <dsp:sp modelId="{424BEE6A-AA1C-2149-9050-D519A7C91BDF}">
      <dsp:nvSpPr>
        <dsp:cNvPr id="0" name=""/>
        <dsp:cNvSpPr/>
      </dsp:nvSpPr>
      <dsp:spPr>
        <a:xfrm>
          <a:off x="7782345" y="3075840"/>
          <a:ext cx="2297854" cy="9137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kern="1200" dirty="0"/>
            <a:t>Type 2</a:t>
          </a:r>
        </a:p>
      </dsp:txBody>
      <dsp:txXfrm>
        <a:off x="7809109" y="3102604"/>
        <a:ext cx="2244326" cy="860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9B38B-021D-D94E-8BD2-7711714ECEF3}">
      <dsp:nvSpPr>
        <dsp:cNvPr id="0" name=""/>
        <dsp:cNvSpPr/>
      </dsp:nvSpPr>
      <dsp:spPr>
        <a:xfrm>
          <a:off x="-160119" y="0"/>
          <a:ext cx="6673637" cy="911824"/>
        </a:xfrm>
        <a:prstGeom prst="roundRect">
          <a:avLst>
            <a:gd name="adj" fmla="val 10000"/>
          </a:avLst>
        </a:prstGeom>
        <a:solidFill>
          <a:srgbClr val="7030A0"/>
        </a:solidFill>
        <a:ln>
          <a:solidFill>
            <a:schemeClr val="accent6">
              <a:lumMod val="7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Helvetica" charset="0"/>
              <a:ea typeface="Helvetica" charset="0"/>
              <a:cs typeface="Helvetica" charset="0"/>
            </a:rPr>
            <a:t>GLP-1 RA or                         </a:t>
          </a:r>
          <a:r>
            <a:rPr lang="en-US" sz="3200" kern="1200" baseline="0" dirty="0" smtClean="0">
              <a:latin typeface="Helvetica" charset="0"/>
              <a:ea typeface="Helvetica" charset="0"/>
              <a:cs typeface="Helvetica" charset="0"/>
            </a:rPr>
            <a:t> D</a:t>
          </a:r>
          <a:r>
            <a:rPr lang="en-US" sz="3200" kern="1200" dirty="0" smtClean="0">
              <a:latin typeface="Helvetica" charset="0"/>
              <a:ea typeface="Helvetica" charset="0"/>
              <a:cs typeface="Helvetica" charset="0"/>
            </a:rPr>
            <a:t>ual GIP and GLP-1 RA</a:t>
          </a:r>
          <a:endParaRPr lang="en-US" sz="3200" kern="1200" dirty="0">
            <a:latin typeface="Helvetica" charset="0"/>
            <a:ea typeface="Helvetica" charset="0"/>
            <a:cs typeface="Helvetica" charset="0"/>
          </a:endParaRPr>
        </a:p>
      </dsp:txBody>
      <dsp:txXfrm>
        <a:off x="-133413" y="26706"/>
        <a:ext cx="5590924" cy="858412"/>
      </dsp:txXfrm>
    </dsp:sp>
    <dsp:sp modelId="{D2E5BB7A-40BA-D94A-896C-3A0EBD95206D}">
      <dsp:nvSpPr>
        <dsp:cNvPr id="0" name=""/>
        <dsp:cNvSpPr/>
      </dsp:nvSpPr>
      <dsp:spPr>
        <a:xfrm>
          <a:off x="323831" y="1089918"/>
          <a:ext cx="6319370" cy="911824"/>
        </a:xfrm>
        <a:prstGeom prst="roundRect">
          <a:avLst>
            <a:gd name="adj" fmla="val 10000"/>
          </a:avLst>
        </a:prstGeom>
        <a:solidFill>
          <a:schemeClr val="tx2">
            <a:lumMod val="75000"/>
            <a:lumOff val="25000"/>
          </a:schemeClr>
        </a:solidFill>
        <a:ln>
          <a:solidFill>
            <a:schemeClr val="tx2">
              <a:lumMod val="75000"/>
              <a:lumOff val="2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Helvetica" charset="0"/>
              <a:ea typeface="Helvetica" charset="0"/>
              <a:cs typeface="Helvetica" charset="0"/>
            </a:rPr>
            <a:t>Basal insulin</a:t>
          </a:r>
          <a:endParaRPr lang="en-US" sz="3200" kern="1200" dirty="0"/>
        </a:p>
      </dsp:txBody>
      <dsp:txXfrm>
        <a:off x="350537" y="1116624"/>
        <a:ext cx="5087563" cy="858412"/>
      </dsp:txXfrm>
    </dsp:sp>
    <dsp:sp modelId="{C01756CE-8C57-5D4A-8F62-56D5A8425143}">
      <dsp:nvSpPr>
        <dsp:cNvPr id="0" name=""/>
        <dsp:cNvSpPr/>
      </dsp:nvSpPr>
      <dsp:spPr>
        <a:xfrm>
          <a:off x="2146631" y="2127589"/>
          <a:ext cx="4834791" cy="911824"/>
        </a:xfrm>
        <a:prstGeom prst="roundRect">
          <a:avLst>
            <a:gd name="adj" fmla="val 10000"/>
          </a:avLst>
        </a:prstGeom>
        <a:solidFill>
          <a:schemeClr val="accent2">
            <a:lumMod val="75000"/>
          </a:schemeClr>
        </a:solidFill>
        <a:ln>
          <a:solidFill>
            <a:schemeClr val="accent2">
              <a:lumMod val="7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Helvetica" charset="0"/>
              <a:ea typeface="Helvetica" charset="0"/>
              <a:cs typeface="Helvetica" charset="0"/>
            </a:rPr>
            <a:t>Bolus Insulin </a:t>
          </a:r>
          <a:endParaRPr lang="en-US" sz="3200" kern="1200" dirty="0">
            <a:latin typeface="Helvetica" charset="0"/>
            <a:ea typeface="Helvetica" charset="0"/>
            <a:cs typeface="Helvetica" charset="0"/>
          </a:endParaRPr>
        </a:p>
      </dsp:txBody>
      <dsp:txXfrm>
        <a:off x="2173337" y="2154295"/>
        <a:ext cx="3879819" cy="858412"/>
      </dsp:txXfrm>
    </dsp:sp>
    <dsp:sp modelId="{F27EB2AA-5115-414C-A27E-18D36A935C16}">
      <dsp:nvSpPr>
        <dsp:cNvPr id="0" name=""/>
        <dsp:cNvSpPr/>
      </dsp:nvSpPr>
      <dsp:spPr>
        <a:xfrm>
          <a:off x="5600591" y="691466"/>
          <a:ext cx="592685" cy="592685"/>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733945" y="691466"/>
        <a:ext cx="325977" cy="445995"/>
      </dsp:txXfrm>
    </dsp:sp>
    <dsp:sp modelId="{3A893D1F-A822-8B4A-A366-FADEA2935181}">
      <dsp:nvSpPr>
        <dsp:cNvPr id="0" name=""/>
        <dsp:cNvSpPr/>
      </dsp:nvSpPr>
      <dsp:spPr>
        <a:xfrm>
          <a:off x="6132928" y="1749182"/>
          <a:ext cx="592685" cy="592685"/>
        </a:xfrm>
        <a:prstGeom prst="downArrow">
          <a:avLst>
            <a:gd name="adj1" fmla="val 55000"/>
            <a:gd name="adj2" fmla="val 45000"/>
          </a:avLst>
        </a:prstGeom>
        <a:solidFill>
          <a:schemeClr val="accent4">
            <a:tint val="40000"/>
            <a:alpha val="90000"/>
            <a:hueOff val="-3945706"/>
            <a:satOff val="22157"/>
            <a:lumOff val="1408"/>
            <a:alphaOff val="0"/>
          </a:schemeClr>
        </a:solidFill>
        <a:ln w="6350" cap="flat" cmpd="sng" algn="ctr">
          <a:solidFill>
            <a:schemeClr val="accent4">
              <a:tint val="40000"/>
              <a:alpha val="90000"/>
              <a:hueOff val="-3945706"/>
              <a:satOff val="22157"/>
              <a:lumOff val="140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266282" y="1749182"/>
        <a:ext cx="325977" cy="445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B2628-4E53-E145-B371-7395895623A9}">
      <dsp:nvSpPr>
        <dsp:cNvPr id="0" name=""/>
        <dsp:cNvSpPr/>
      </dsp:nvSpPr>
      <dsp:spPr>
        <a:xfrm>
          <a:off x="3991714" y="2036588"/>
          <a:ext cx="1709862" cy="1709862"/>
        </a:xfrm>
        <a:prstGeom prst="ellipse">
          <a:avLst/>
        </a:prstGeom>
        <a:gradFill rotWithShape="0">
          <a:gsLst>
            <a:gs pos="0">
              <a:srgbClr val="156082">
                <a:hueOff val="0"/>
                <a:satOff val="0"/>
                <a:lumOff val="0"/>
                <a:alphaOff val="0"/>
                <a:satMod val="103000"/>
                <a:lumMod val="102000"/>
                <a:tint val="94000"/>
              </a:srgbClr>
            </a:gs>
            <a:gs pos="50000">
              <a:srgbClr val="156082">
                <a:hueOff val="0"/>
                <a:satOff val="0"/>
                <a:lumOff val="0"/>
                <a:alphaOff val="0"/>
                <a:satMod val="110000"/>
                <a:lumMod val="100000"/>
                <a:shade val="100000"/>
              </a:srgbClr>
            </a:gs>
            <a:gs pos="100000">
              <a:srgbClr val="156082">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solidFill>
                <a:sysClr val="window" lastClr="FFFFFF"/>
              </a:solidFill>
              <a:latin typeface="Helvetica Neue Light" panose="02000403000000020004" pitchFamily="2" charset="0"/>
              <a:ea typeface="Helvetica Neue Light" panose="02000403000000020004" pitchFamily="2" charset="0"/>
              <a:cs typeface=""/>
            </a:rPr>
            <a:t>Insulin glargine U-100/ U-200</a:t>
          </a:r>
          <a:endParaRPr lang="en-US" sz="2200" kern="1200" dirty="0">
            <a:solidFill>
              <a:sysClr val="window" lastClr="FFFFFF"/>
            </a:solidFill>
            <a:latin typeface="Calibri" panose="020F0502020204030204"/>
            <a:ea typeface=""/>
            <a:cs typeface=""/>
          </a:endParaRPr>
        </a:p>
      </dsp:txBody>
      <dsp:txXfrm>
        <a:off x="4242117" y="2286991"/>
        <a:ext cx="1209056" cy="1209056"/>
      </dsp:txXfrm>
    </dsp:sp>
    <dsp:sp modelId="{D27C818B-600A-E94E-8440-B08DE6C31C6C}">
      <dsp:nvSpPr>
        <dsp:cNvPr id="0" name=""/>
        <dsp:cNvSpPr/>
      </dsp:nvSpPr>
      <dsp:spPr>
        <a:xfrm rot="12900000">
          <a:off x="2892126" y="1738004"/>
          <a:ext cx="1310210" cy="487310"/>
        </a:xfrm>
        <a:prstGeom prst="leftArrow">
          <a:avLst>
            <a:gd name="adj1" fmla="val 60000"/>
            <a:gd name="adj2" fmla="val 5000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915A33-443E-6E46-8FD2-6F2AB1EA7D3B}">
      <dsp:nvSpPr>
        <dsp:cNvPr id="0" name=""/>
        <dsp:cNvSpPr/>
      </dsp:nvSpPr>
      <dsp:spPr>
        <a:xfrm>
          <a:off x="2198416" y="956158"/>
          <a:ext cx="1624369" cy="1299495"/>
        </a:xfrm>
        <a:prstGeom prst="roundRect">
          <a:avLst>
            <a:gd name="adj" fmla="val 10000"/>
          </a:avLst>
        </a:prstGeom>
        <a:gradFill rotWithShape="0">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a:solidFill>
                <a:sysClr val="window" lastClr="FFFFFF"/>
              </a:solidFill>
              <a:latin typeface="Helvetica Neue Light" panose="02000403000000020004" pitchFamily="2" charset="0"/>
              <a:ea typeface="Helvetica Neue Light" panose="02000403000000020004" pitchFamily="2" charset="0"/>
              <a:cs typeface=""/>
            </a:rPr>
            <a:t>Insulin glargine U-300 </a:t>
          </a:r>
          <a:endParaRPr lang="en-US" sz="2600" kern="1200" dirty="0">
            <a:solidFill>
              <a:sysClr val="window" lastClr="FFFFFF"/>
            </a:solidFill>
            <a:latin typeface="Calibri" panose="020F0502020204030204"/>
            <a:ea typeface=""/>
            <a:cs typeface=""/>
          </a:endParaRPr>
        </a:p>
      </dsp:txBody>
      <dsp:txXfrm>
        <a:off x="2236477" y="994219"/>
        <a:ext cx="1548247" cy="1223373"/>
      </dsp:txXfrm>
    </dsp:sp>
    <dsp:sp modelId="{73CD0DFF-2B6A-1A4A-A01B-9671D44DA9C2}">
      <dsp:nvSpPr>
        <dsp:cNvPr id="0" name=""/>
        <dsp:cNvSpPr/>
      </dsp:nvSpPr>
      <dsp:spPr>
        <a:xfrm rot="16200000">
          <a:off x="4191540" y="1061571"/>
          <a:ext cx="1310210" cy="487310"/>
        </a:xfrm>
        <a:prstGeom prst="leftArrow">
          <a:avLst>
            <a:gd name="adj1" fmla="val 60000"/>
            <a:gd name="adj2" fmla="val 50000"/>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B7526DC-BF73-F147-A5F5-366DBA2005D2}">
      <dsp:nvSpPr>
        <dsp:cNvPr id="0" name=""/>
        <dsp:cNvSpPr/>
      </dsp:nvSpPr>
      <dsp:spPr>
        <a:xfrm>
          <a:off x="4034461" y="374"/>
          <a:ext cx="1624369" cy="1299495"/>
        </a:xfrm>
        <a:prstGeom prst="roundRect">
          <a:avLst>
            <a:gd name="adj" fmla="val 10000"/>
          </a:avLst>
        </a:prstGeom>
        <a:gradFill rotWithShape="0">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a:solidFill>
                <a:sysClr val="window" lastClr="FFFFFF"/>
              </a:solidFill>
              <a:latin typeface="Helvetica Neue Light" panose="02000403000000020004" pitchFamily="2" charset="0"/>
              <a:ea typeface="Helvetica Neue Light" panose="02000403000000020004" pitchFamily="2" charset="0"/>
              <a:cs typeface=""/>
            </a:rPr>
            <a:t>BID NPH to once daily</a:t>
          </a:r>
          <a:endParaRPr lang="en-US" sz="2600" kern="1200" dirty="0">
            <a:solidFill>
              <a:sysClr val="window" lastClr="FFFFFF"/>
            </a:solidFill>
            <a:latin typeface="Calibri" panose="020F0502020204030204"/>
            <a:ea typeface=""/>
            <a:cs typeface=""/>
          </a:endParaRPr>
        </a:p>
      </dsp:txBody>
      <dsp:txXfrm>
        <a:off x="4072522" y="38435"/>
        <a:ext cx="1548247" cy="1223373"/>
      </dsp:txXfrm>
    </dsp:sp>
    <dsp:sp modelId="{9D1B1410-FD96-8A4C-A4C9-9FEFC623D6C1}">
      <dsp:nvSpPr>
        <dsp:cNvPr id="0" name=""/>
        <dsp:cNvSpPr/>
      </dsp:nvSpPr>
      <dsp:spPr>
        <a:xfrm rot="19500000">
          <a:off x="5490955" y="1738004"/>
          <a:ext cx="1310210" cy="487310"/>
        </a:xfrm>
        <a:prstGeom prst="leftArrow">
          <a:avLst>
            <a:gd name="adj1" fmla="val 60000"/>
            <a:gd name="adj2" fmla="val 50000"/>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8F027F0-05B1-AF42-A6EC-EC464B8BA712}">
      <dsp:nvSpPr>
        <dsp:cNvPr id="0" name=""/>
        <dsp:cNvSpPr/>
      </dsp:nvSpPr>
      <dsp:spPr>
        <a:xfrm>
          <a:off x="5870506" y="956158"/>
          <a:ext cx="1624369" cy="1299495"/>
        </a:xfrm>
        <a:prstGeom prst="roundRect">
          <a:avLst>
            <a:gd name="adj" fmla="val 10000"/>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a:solidFill>
                <a:sysClr val="window" lastClr="FFFFFF"/>
              </a:solidFill>
              <a:latin typeface="Helvetica Neue Light" panose="02000403000000020004" pitchFamily="2" charset="0"/>
              <a:ea typeface="Helvetica Neue Light" panose="02000403000000020004" pitchFamily="2" charset="0"/>
              <a:cs typeface=""/>
            </a:rPr>
            <a:t>Insulin detemir U-100</a:t>
          </a:r>
          <a:endParaRPr lang="en-US" sz="2600" kern="1200" dirty="0">
            <a:solidFill>
              <a:sysClr val="window" lastClr="FFFFFF"/>
            </a:solidFill>
            <a:latin typeface="Calibri" panose="020F0502020204030204"/>
            <a:ea typeface=""/>
            <a:cs typeface=""/>
          </a:endParaRPr>
        </a:p>
      </dsp:txBody>
      <dsp:txXfrm>
        <a:off x="5908567" y="994219"/>
        <a:ext cx="1548247" cy="12233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892C0-4F67-6647-8BCE-A1056E221107}" type="datetimeFigureOut">
              <a:rPr lang="en-US" smtClean="0"/>
              <a:t>9/19/25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746A3-7A3B-ED49-BA2B-4EA5F447AF8A}" type="slidenum">
              <a:rPr lang="en-US" smtClean="0"/>
              <a:t>‹#›</a:t>
            </a:fld>
            <a:endParaRPr lang="en-US"/>
          </a:p>
        </p:txBody>
      </p:sp>
    </p:spTree>
    <p:extLst>
      <p:ext uri="{BB962C8B-B14F-4D97-AF65-F5344CB8AC3E}">
        <p14:creationId xmlns:p14="http://schemas.microsoft.com/office/powerpoint/2010/main" val="5413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50000"/>
              </a:lnSpc>
              <a:buFont typeface="Arial" panose="020B0604020202020204" pitchFamily="34" charset="0"/>
              <a:buNone/>
            </a:pPr>
            <a:endParaRPr lang="en-US" sz="1600" dirty="0">
              <a:solidFill>
                <a:schemeClr val="tx1">
                  <a:lumMod val="65000"/>
                  <a:lumOff val="35000"/>
                </a:schemeClr>
              </a:solidFill>
              <a:latin typeface="Helvetica Neue Light" panose="020B0402040204020203" pitchFamily="34" charset="0"/>
              <a:ea typeface="Helvetica Neue" panose="020B0502040204020203" pitchFamily="34" charset="0"/>
              <a:cs typeface="Helvetica Neue Light" panose="020B0402040204020203" pitchFamily="34" charset="0"/>
            </a:endParaRPr>
          </a:p>
        </p:txBody>
      </p:sp>
      <p:sp>
        <p:nvSpPr>
          <p:cNvPr id="4" name="Slide Number Placeholder 3"/>
          <p:cNvSpPr>
            <a:spLocks noGrp="1"/>
          </p:cNvSpPr>
          <p:nvPr>
            <p:ph type="sldNum" sz="quarter" idx="10"/>
          </p:nvPr>
        </p:nvSpPr>
        <p:spPr/>
        <p:txBody>
          <a:bodyPr/>
          <a:lstStyle/>
          <a:p>
            <a:fld id="{E0746DE6-3336-457D-A091-FA20AC1C536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51965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4FD6D6-167A-F948-928A-0810D84961F5}" type="datetimeFigureOut">
              <a:rPr lang="x-none" smtClean="0"/>
              <a:t>9/19/25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150897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4FD6D6-167A-F948-928A-0810D84961F5}" type="datetimeFigureOut">
              <a:rPr lang="x-none" smtClean="0"/>
              <a:t>9/19/25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158071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4FD6D6-167A-F948-928A-0810D84961F5}" type="datetimeFigureOut">
              <a:rPr lang="x-none" smtClean="0"/>
              <a:t>9/19/25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482689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9" name="Picture 8" descr="A blue and white background with white text&#10;&#10;AI-generated content may be incorrect.">
            <a:extLst>
              <a:ext uri="{FF2B5EF4-FFF2-40B4-BE49-F238E27FC236}">
                <a16:creationId xmlns="" xmlns:a16="http://schemas.microsoft.com/office/drawing/2014/main" id="{7BE39F06-402A-FACB-5135-97095B9DBAB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 xmlns:a16="http://schemas.microsoft.com/office/drawing/2014/main" id="{5D755F74-4F58-1170-99B9-1C6BD225F359}"/>
              </a:ext>
            </a:extLst>
          </p:cNvPr>
          <p:cNvSpPr>
            <a:spLocks noGrp="1"/>
          </p:cNvSpPr>
          <p:nvPr>
            <p:ph type="dt" sz="half" idx="10"/>
          </p:nvPr>
        </p:nvSpPr>
        <p:spPr/>
        <p:txBody>
          <a:bodyPr/>
          <a:lstStyle/>
          <a:p>
            <a:fld id="{D74FD6D6-167A-F948-928A-0810D84961F5}" type="datetimeFigureOut">
              <a:rPr lang="x-none" smtClean="0"/>
              <a:t>9/19/25</a:t>
            </a:fld>
            <a:endParaRPr lang="x-none"/>
          </a:p>
        </p:txBody>
      </p:sp>
      <p:sp>
        <p:nvSpPr>
          <p:cNvPr id="3" name="Footer Placeholder 2">
            <a:extLst>
              <a:ext uri="{FF2B5EF4-FFF2-40B4-BE49-F238E27FC236}">
                <a16:creationId xmlns="" xmlns:a16="http://schemas.microsoft.com/office/drawing/2014/main" id="{78F0F4D8-A23A-891C-FD15-73C98A4E999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ED8212FA-0B7A-A3B0-289D-990243BB8E79}"/>
              </a:ext>
            </a:extLst>
          </p:cNvPr>
          <p:cNvSpPr>
            <a:spLocks noGrp="1"/>
          </p:cNvSpPr>
          <p:nvPr>
            <p:ph type="sldNum" sz="quarter" idx="12"/>
          </p:nvPr>
        </p:nvSpPr>
        <p:spPr/>
        <p:txBody>
          <a:bodyPr/>
          <a:lstStyle/>
          <a:p>
            <a:fld id="{1CAEF8FA-78AF-3A47-B22C-B9B157060ECA}" type="slidenum">
              <a:rPr lang="x-none" smtClean="0"/>
              <a:t>‹#›</a:t>
            </a:fld>
            <a:endParaRPr lang="x-none"/>
          </a:p>
        </p:txBody>
      </p:sp>
      <p:sp>
        <p:nvSpPr>
          <p:cNvPr id="7" name="Title 1">
            <a:extLst>
              <a:ext uri="{FF2B5EF4-FFF2-40B4-BE49-F238E27FC236}">
                <a16:creationId xmlns="" xmlns:a16="http://schemas.microsoft.com/office/drawing/2014/main" id="{3C809A73-65C4-C60E-9EAF-B95AE35726F8}"/>
              </a:ext>
            </a:extLst>
          </p:cNvPr>
          <p:cNvSpPr>
            <a:spLocks noGrp="1"/>
          </p:cNvSpPr>
          <p:nvPr>
            <p:ph type="ctrTitle" hasCustomPrompt="1"/>
          </p:nvPr>
        </p:nvSpPr>
        <p:spPr>
          <a:xfrm>
            <a:off x="1444486" y="1190487"/>
            <a:ext cx="9144000" cy="2387600"/>
          </a:xfrm>
        </p:spPr>
        <p:txBody>
          <a:bodyPr anchor="b">
            <a:normAutofit/>
          </a:bodyPr>
          <a:lstStyle>
            <a:lvl1pPr algn="ctr">
              <a:defRPr sz="8000" b="1" i="0">
                <a:solidFill>
                  <a:schemeClr val="bg1"/>
                </a:solidFill>
                <a:latin typeface="Codec Pro ExtraBold" pitchFamily="2" charset="0"/>
                <a:cs typeface="Codec Pro ExtraBold" pitchFamily="2" charset="0"/>
              </a:defRPr>
            </a:lvl1pPr>
          </a:lstStyle>
          <a:p>
            <a:r>
              <a:rPr lang="en-US" dirty="0"/>
              <a:t>THANK YOU</a:t>
            </a:r>
            <a:endParaRPr lang="x-none" dirty="0"/>
          </a:p>
        </p:txBody>
      </p:sp>
      <p:sp>
        <p:nvSpPr>
          <p:cNvPr id="8" name="Subtitle 2">
            <a:extLst>
              <a:ext uri="{FF2B5EF4-FFF2-40B4-BE49-F238E27FC236}">
                <a16:creationId xmlns="" xmlns:a16="http://schemas.microsoft.com/office/drawing/2014/main" id="{9C7D069B-463F-F7F9-A9F5-0B9E5AD6A0E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400" b="0" i="0">
                <a:solidFill>
                  <a:srgbClr val="FBD33A"/>
                </a:solidFill>
                <a:latin typeface="Codec Pro" pitchFamily="2" charset="0"/>
                <a:cs typeface="Codec Pr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Any questions?</a:t>
            </a:r>
            <a:endParaRPr lang="x-none" dirty="0"/>
          </a:p>
        </p:txBody>
      </p:sp>
    </p:spTree>
    <p:extLst>
      <p:ext uri="{BB962C8B-B14F-4D97-AF65-F5344CB8AC3E}">
        <p14:creationId xmlns:p14="http://schemas.microsoft.com/office/powerpoint/2010/main" val="131441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4260" y="462455"/>
            <a:ext cx="10515600" cy="822263"/>
          </a:xfrm>
        </p:spPr>
        <p:txBody>
          <a:bodyPr>
            <a:normAutofit/>
          </a:bodyPr>
          <a:lstStyle>
            <a:lvl1pPr>
              <a:defRPr sz="3600">
                <a:solidFill>
                  <a:srgbClr val="D24726"/>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38200" y="1625936"/>
            <a:ext cx="10515600" cy="4351338"/>
          </a:xfrm>
        </p:spPr>
        <p:txBody>
          <a:bodyPr/>
          <a:lstStyle>
            <a:lvl1pPr>
              <a:defRPr sz="1400" baseline="0">
                <a:solidFill>
                  <a:srgbClr val="595959"/>
                </a:solidFill>
                <a:latin typeface="Segoe UI Semilight" panose="020B0402040204020203" pitchFamily="34" charset="0"/>
                <a:cs typeface="Segoe UI Semilight" panose="020B0402040204020203" pitchFamily="34" charset="0"/>
              </a:defRPr>
            </a:lvl1pPr>
            <a:lvl2pPr>
              <a:defRPr sz="1200" baseline="0">
                <a:solidFill>
                  <a:srgbClr val="595959"/>
                </a:solidFill>
                <a:latin typeface="Segoe UI Semilight" panose="020B0402040204020203" pitchFamily="34" charset="0"/>
                <a:cs typeface="Segoe UI Semilight" panose="020B0402040204020203" pitchFamily="34" charset="0"/>
              </a:defRPr>
            </a:lvl2pPr>
            <a:lvl3pPr>
              <a:defRPr sz="1200" baseline="0">
                <a:solidFill>
                  <a:srgbClr val="595959"/>
                </a:solidFill>
                <a:latin typeface="Segoe UI Semilight" panose="020B0402040204020203" pitchFamily="34" charset="0"/>
                <a:cs typeface="Segoe UI Semilight" panose="020B0402040204020203" pitchFamily="34" charset="0"/>
              </a:defRPr>
            </a:lvl3pPr>
            <a:lvl4pPr>
              <a:defRPr sz="1200" baseline="0">
                <a:solidFill>
                  <a:srgbClr val="595959"/>
                </a:solidFill>
                <a:latin typeface="Segoe UI Semilight" panose="020B0402040204020203" pitchFamily="34" charset="0"/>
                <a:cs typeface="Segoe UI Semilight" panose="020B0402040204020203" pitchFamily="34" charset="0"/>
              </a:defRPr>
            </a:lvl4pPr>
            <a:lvl5pPr>
              <a:defRPr sz="1200" baseline="0">
                <a:solidFill>
                  <a:srgbClr val="595959"/>
                </a:solidFill>
                <a:latin typeface="Segoe UI Semilight" panose="020B0402040204020203" pitchFamily="34" charset="0"/>
                <a:cs typeface="Segoe UI Semilight" panose="020B04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5E1560-7126-406C-A531-3A398E8D0EEA}"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userDrawn="1"/>
        </p:nvCxnSpPr>
        <p:spPr>
          <a:xfrm>
            <a:off x="952500" y="1284718"/>
            <a:ext cx="103632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18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4FD6D6-167A-F948-928A-0810D84961F5}" type="datetimeFigureOut">
              <a:rPr lang="x-none" smtClean="0"/>
              <a:t>9/19/25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169079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4FD6D6-167A-F948-928A-0810D84961F5}" type="datetimeFigureOut">
              <a:rPr lang="x-none" smtClean="0"/>
              <a:t>9/19/25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1607728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4FD6D6-167A-F948-928A-0810D84961F5}" type="datetimeFigureOut">
              <a:rPr lang="x-none" smtClean="0"/>
              <a:t>9/19/25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1446678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4FD6D6-167A-F948-928A-0810D84961F5}" type="datetimeFigureOut">
              <a:rPr lang="x-none" smtClean="0"/>
              <a:t>9/19/25</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50798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4FD6D6-167A-F948-928A-0810D84961F5}" type="datetimeFigureOut">
              <a:rPr lang="x-none" smtClean="0"/>
              <a:t>9/19/25</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143543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FD6D6-167A-F948-928A-0810D84961F5}" type="datetimeFigureOut">
              <a:rPr lang="x-none" smtClean="0"/>
              <a:t>9/19/25</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606201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D6D6-167A-F948-928A-0810D84961F5}" type="datetimeFigureOut">
              <a:rPr lang="x-none" smtClean="0"/>
              <a:t>9/19/25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76323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D6D6-167A-F948-928A-0810D84961F5}" type="datetimeFigureOut">
              <a:rPr lang="x-none" smtClean="0"/>
              <a:t>9/19/25</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1CAEF8FA-78AF-3A47-B22C-B9B157060ECA}" type="slidenum">
              <a:rPr lang="x-none" smtClean="0"/>
              <a:t>‹#›</a:t>
            </a:fld>
            <a:endParaRPr lang="x-none"/>
          </a:p>
        </p:txBody>
      </p:sp>
    </p:spTree>
    <p:extLst>
      <p:ext uri="{BB962C8B-B14F-4D97-AF65-F5344CB8AC3E}">
        <p14:creationId xmlns:p14="http://schemas.microsoft.com/office/powerpoint/2010/main" val="705274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FD6D6-167A-F948-928A-0810D84961F5}" type="datetimeFigureOut">
              <a:rPr lang="x-none" smtClean="0"/>
              <a:t>9/19/25</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EF8FA-78AF-3A47-B22C-B9B157060ECA}" type="slidenum">
              <a:rPr lang="x-none" smtClean="0"/>
              <a:t>‹#›</a:t>
            </a:fld>
            <a:endParaRPr lang="x-none"/>
          </a:p>
        </p:txBody>
      </p:sp>
    </p:spTree>
    <p:extLst>
      <p:ext uri="{BB962C8B-B14F-4D97-AF65-F5344CB8AC3E}">
        <p14:creationId xmlns:p14="http://schemas.microsoft.com/office/powerpoint/2010/main" val="15535559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6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475E1560-7126-406C-A531-3A398E8D0EEA}" type="slidenum">
              <a:rPr lang="en-US" smtClean="0">
                <a:solidFill>
                  <a:prstClr val="black">
                    <a:tint val="75000"/>
                  </a:prstClr>
                </a:solidFill>
              </a:rPr>
              <a:pPr rtl="0"/>
              <a:t>‹#›</a:t>
            </a:fld>
            <a:endParaRPr lang="en-US" dirty="0">
              <a:solidFill>
                <a:prstClr val="black">
                  <a:tint val="75000"/>
                </a:prstClr>
              </a:solidFill>
            </a:endParaRPr>
          </a:p>
        </p:txBody>
      </p:sp>
    </p:spTree>
    <p:extLst>
      <p:ext uri="{BB962C8B-B14F-4D97-AF65-F5344CB8AC3E}">
        <p14:creationId xmlns:p14="http://schemas.microsoft.com/office/powerpoint/2010/main" val="256794333"/>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1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1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 Id="rId3" Type="http://schemas.openxmlformats.org/officeDocument/2006/relationships/image" Target="../media/image2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 xmlns:a16="http://schemas.microsoft.com/office/drawing/2014/main" id="{20C3F3D1-3DED-4E58-B295-C6CBA0976FB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D9838626-455E-4C8C-4607-88B04F1C78A7}"/>
              </a:ext>
            </a:extLst>
          </p:cNvPr>
          <p:cNvSpPr>
            <a:spLocks noGrp="1"/>
          </p:cNvSpPr>
          <p:nvPr>
            <p:ph type="ctrTitle"/>
          </p:nvPr>
        </p:nvSpPr>
        <p:spPr>
          <a:xfrm>
            <a:off x="1524000" y="1306304"/>
            <a:ext cx="9144000" cy="2387600"/>
          </a:xfrm>
        </p:spPr>
        <p:txBody>
          <a:bodyPr>
            <a:normAutofit fontScale="90000"/>
          </a:bodyPr>
          <a:lstStyle/>
          <a:p>
            <a:pPr rtl="0"/>
            <a:r>
              <a:rPr lang="en-US" b="1" dirty="0">
                <a:solidFill>
                  <a:schemeClr val="bg1"/>
                </a:solidFill>
                <a:latin typeface="Helvetica" charset="0"/>
                <a:ea typeface="Helvetica" charset="0"/>
                <a:cs typeface="Helvetica" charset="0"/>
              </a:rPr>
              <a:t>Insulin </a:t>
            </a:r>
            <a:r>
              <a:rPr lang="en-US" b="1" dirty="0" smtClean="0">
                <a:solidFill>
                  <a:schemeClr val="bg1"/>
                </a:solidFill>
                <a:latin typeface="Helvetica" charset="0"/>
                <a:ea typeface="Helvetica" charset="0"/>
                <a:cs typeface="Helvetica" charset="0"/>
              </a:rPr>
              <a:t>Therapy</a:t>
            </a:r>
            <a:br>
              <a:rPr lang="en-US" b="1" dirty="0" smtClean="0">
                <a:solidFill>
                  <a:schemeClr val="bg1"/>
                </a:solidFill>
                <a:latin typeface="Helvetica" charset="0"/>
                <a:ea typeface="Helvetica" charset="0"/>
                <a:cs typeface="Helvetica" charset="0"/>
              </a:rPr>
            </a:br>
            <a:r>
              <a:rPr lang="en-US" b="1" dirty="0" smtClean="0">
                <a:solidFill>
                  <a:schemeClr val="bg1"/>
                </a:solidFill>
                <a:latin typeface="Helvetica" charset="0"/>
                <a:ea typeface="Helvetica" charset="0"/>
                <a:cs typeface="Helvetica" charset="0"/>
              </a:rPr>
              <a:t>&amp;</a:t>
            </a:r>
            <a:br>
              <a:rPr lang="en-US" b="1" dirty="0" smtClean="0">
                <a:solidFill>
                  <a:schemeClr val="bg1"/>
                </a:solidFill>
                <a:latin typeface="Helvetica" charset="0"/>
                <a:ea typeface="Helvetica" charset="0"/>
                <a:cs typeface="Helvetica" charset="0"/>
              </a:rPr>
            </a:br>
            <a:r>
              <a:rPr lang="en-US" b="1" dirty="0" smtClean="0">
                <a:solidFill>
                  <a:schemeClr val="bg1"/>
                </a:solidFill>
                <a:latin typeface="Helvetica" charset="0"/>
                <a:ea typeface="Helvetica" charset="0"/>
                <a:cs typeface="Helvetica" charset="0"/>
              </a:rPr>
              <a:t>Managing T1DM</a:t>
            </a:r>
            <a:endParaRPr lang="x-none" dirty="0">
              <a:solidFill>
                <a:schemeClr val="bg1"/>
              </a:solidFill>
            </a:endParaRPr>
          </a:p>
        </p:txBody>
      </p:sp>
      <p:sp>
        <p:nvSpPr>
          <p:cNvPr id="3" name="Subtitle 2">
            <a:extLst>
              <a:ext uri="{FF2B5EF4-FFF2-40B4-BE49-F238E27FC236}">
                <a16:creationId xmlns="" xmlns:a16="http://schemas.microsoft.com/office/drawing/2014/main" id="{7B816FE1-D212-DB91-D793-3D2B8B7904CC}"/>
              </a:ext>
            </a:extLst>
          </p:cNvPr>
          <p:cNvSpPr>
            <a:spLocks noGrp="1"/>
          </p:cNvSpPr>
          <p:nvPr>
            <p:ph type="subTitle" idx="1"/>
          </p:nvPr>
        </p:nvSpPr>
        <p:spPr>
          <a:xfrm>
            <a:off x="1524000" y="4448071"/>
            <a:ext cx="9144000" cy="1655762"/>
          </a:xfrm>
        </p:spPr>
        <p:txBody>
          <a:bodyPr/>
          <a:lstStyle/>
          <a:p>
            <a:r>
              <a:rPr lang="en-US" b="1" dirty="0">
                <a:solidFill>
                  <a:schemeClr val="bg1"/>
                </a:solidFill>
                <a:latin typeface="Helvetica" charset="0"/>
                <a:ea typeface="Helvetica" charset="0"/>
                <a:cs typeface="Helvetica" charset="0"/>
              </a:rPr>
              <a:t>Yousef Al </a:t>
            </a:r>
            <a:r>
              <a:rPr lang="en-US" b="1" dirty="0" err="1">
                <a:solidFill>
                  <a:schemeClr val="bg1"/>
                </a:solidFill>
                <a:latin typeface="Helvetica" charset="0"/>
                <a:ea typeface="Helvetica" charset="0"/>
                <a:cs typeface="Helvetica" charset="0"/>
              </a:rPr>
              <a:t>Zahib</a:t>
            </a:r>
            <a:r>
              <a:rPr lang="en-US" b="1" dirty="0">
                <a:solidFill>
                  <a:schemeClr val="bg1"/>
                </a:solidFill>
                <a:latin typeface="Helvetica" charset="0"/>
                <a:ea typeface="Helvetica" charset="0"/>
                <a:cs typeface="Helvetica" charset="0"/>
              </a:rPr>
              <a:t>, </a:t>
            </a:r>
            <a:r>
              <a:rPr lang="en-US" dirty="0">
                <a:solidFill>
                  <a:schemeClr val="bg1"/>
                </a:solidFill>
                <a:latin typeface="Helvetica" charset="0"/>
                <a:ea typeface="Helvetica" charset="0"/>
                <a:cs typeface="Helvetica" charset="0"/>
              </a:rPr>
              <a:t>SBFM, ABFM, JBFM, KSUDF</a:t>
            </a:r>
          </a:p>
          <a:p>
            <a:r>
              <a:rPr lang="en-US" dirty="0">
                <a:solidFill>
                  <a:schemeClr val="bg1"/>
                </a:solidFill>
                <a:latin typeface="Helvetica" charset="0"/>
                <a:ea typeface="Helvetica" charset="0"/>
                <a:cs typeface="Helvetica" charset="0"/>
              </a:rPr>
              <a:t>Diabetes and Family Medicine Consultant </a:t>
            </a:r>
            <a:endParaRPr lang="ar-SA" dirty="0">
              <a:solidFill>
                <a:schemeClr val="bg1"/>
              </a:solidFill>
              <a:latin typeface="Helvetica" charset="0"/>
              <a:ea typeface="Helvetica" charset="0"/>
              <a:cs typeface="Helvetica" charset="0"/>
            </a:endParaRPr>
          </a:p>
          <a:p>
            <a:pPr marL="0" indent="0" algn="ctr" defTabSz="914400" rtl="0" eaLnBrk="1" latinLnBrk="0" hangingPunct="1">
              <a:lnSpc>
                <a:spcPct val="90000"/>
              </a:lnSpc>
              <a:spcBef>
                <a:spcPts val="1000"/>
              </a:spcBef>
              <a:buFont typeface="Arial" panose="020B0604020202020204" pitchFamily="34" charset="0"/>
              <a:buNone/>
            </a:pPr>
            <a:endParaRPr lang="x-none" dirty="0">
              <a:solidFill>
                <a:srgbClr val="3FFFE8"/>
              </a:solidFill>
            </a:endParaRPr>
          </a:p>
        </p:txBody>
      </p:sp>
    </p:spTree>
    <p:extLst>
      <p:ext uri="{BB962C8B-B14F-4D97-AF65-F5344CB8AC3E}">
        <p14:creationId xmlns:p14="http://schemas.microsoft.com/office/powerpoint/2010/main" val="3947864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a:xfrm>
            <a:off x="310166" y="501006"/>
            <a:ext cx="10515600" cy="1325563"/>
          </a:xfrm>
        </p:spPr>
        <p:txBody>
          <a:bodyPr>
            <a:normAutofit/>
          </a:bodyPr>
          <a:lstStyle/>
          <a:p>
            <a:pPr algn="l" rtl="0"/>
            <a:r>
              <a:rPr lang="en-US" sz="3200" dirty="0">
                <a:solidFill>
                  <a:srgbClr val="0070C0"/>
                </a:solidFill>
                <a:latin typeface="Helvetica" charset="0"/>
                <a:ea typeface="Helvetica" charset="0"/>
                <a:cs typeface="Helvetica" charset="0"/>
              </a:rPr>
              <a:t>Pharmacokinetic (PK) and </a:t>
            </a:r>
            <a:r>
              <a:rPr lang="en-US" sz="3200" dirty="0" err="1">
                <a:solidFill>
                  <a:srgbClr val="0070C0"/>
                </a:solidFill>
                <a:latin typeface="Helvetica" charset="0"/>
                <a:ea typeface="Helvetica" charset="0"/>
                <a:cs typeface="Helvetica" charset="0"/>
              </a:rPr>
              <a:t>pharmacodynamic</a:t>
            </a:r>
            <a:r>
              <a:rPr lang="en-US" sz="3200" dirty="0">
                <a:solidFill>
                  <a:srgbClr val="0070C0"/>
                </a:solidFill>
                <a:latin typeface="Helvetica" charset="0"/>
                <a:ea typeface="Helvetica" charset="0"/>
                <a:cs typeface="Helvetica" charset="0"/>
              </a:rPr>
              <a:t> (PD) properties of insulin products compare</a:t>
            </a:r>
            <a:endParaRPr lang="x-none"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683654" y="1826569"/>
            <a:ext cx="10515600" cy="4351338"/>
          </a:xfrm>
        </p:spPr>
        <p:txBody>
          <a:bodyPr/>
          <a:lstStyle/>
          <a:p>
            <a:pPr marL="0" lvl="0" indent="0" algn="l" rtl="0">
              <a:buNone/>
            </a:pPr>
            <a:r>
              <a:rPr lang="en-US" dirty="0">
                <a:solidFill>
                  <a:prstClr val="black"/>
                </a:solidFill>
                <a:latin typeface="Helvetica" charset="0"/>
                <a:ea typeface="Helvetica" charset="0"/>
                <a:cs typeface="Helvetica" charset="0"/>
              </a:rPr>
              <a:t>Insulin products are categorized by their PK/PD profiles as:</a:t>
            </a:r>
          </a:p>
          <a:p>
            <a:pPr marL="457200" lvl="0" indent="-457200" algn="l" rtl="0">
              <a:buClr>
                <a:srgbClr val="0070C0"/>
              </a:buClr>
              <a:buFont typeface="Wingdings" charset="2"/>
              <a:buChar char="§"/>
            </a:pPr>
            <a:r>
              <a:rPr lang="en-US" dirty="0" err="1">
                <a:solidFill>
                  <a:prstClr val="black"/>
                </a:solidFill>
                <a:latin typeface="Helvetica" charset="0"/>
                <a:ea typeface="Helvetica" charset="0"/>
                <a:cs typeface="Helvetica" charset="0"/>
              </a:rPr>
              <a:t>Ultrarapid</a:t>
            </a:r>
            <a:r>
              <a:rPr lang="en-US" dirty="0">
                <a:solidFill>
                  <a:prstClr val="black"/>
                </a:solidFill>
                <a:latin typeface="Helvetica" charset="0"/>
                <a:ea typeface="Helvetica" charset="0"/>
                <a:cs typeface="Helvetica" charset="0"/>
              </a:rPr>
              <a:t>-acting</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Rapid-acting</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Short-acting</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Intermediate-acting</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Long-acting insulin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6996989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a:xfrm>
            <a:off x="838200" y="382520"/>
            <a:ext cx="9065654" cy="1325563"/>
          </a:xfrm>
        </p:spPr>
        <p:txBody>
          <a:bodyPr>
            <a:normAutofit/>
          </a:bodyPr>
          <a:lstStyle/>
          <a:p>
            <a:pPr algn="l" rtl="0"/>
            <a:r>
              <a:rPr lang="en-US" sz="3200" dirty="0">
                <a:solidFill>
                  <a:srgbClr val="0070C0"/>
                </a:solidFill>
                <a:latin typeface="Helvetica" charset="0"/>
                <a:ea typeface="Helvetica" charset="0"/>
                <a:cs typeface="Helvetica" charset="0"/>
              </a:rPr>
              <a:t>Pharmacokinetic (PK) and </a:t>
            </a:r>
            <a:r>
              <a:rPr lang="en-US" sz="3200" dirty="0" err="1">
                <a:solidFill>
                  <a:srgbClr val="0070C0"/>
                </a:solidFill>
                <a:latin typeface="Helvetica" charset="0"/>
                <a:ea typeface="Helvetica" charset="0"/>
                <a:cs typeface="Helvetica" charset="0"/>
              </a:rPr>
              <a:t>pharmacodynamic</a:t>
            </a:r>
            <a:r>
              <a:rPr lang="en-US" sz="3200" dirty="0">
                <a:solidFill>
                  <a:srgbClr val="0070C0"/>
                </a:solidFill>
                <a:latin typeface="Helvetica" charset="0"/>
                <a:ea typeface="Helvetica" charset="0"/>
                <a:cs typeface="Helvetica" charset="0"/>
              </a:rPr>
              <a:t> (PD) properties of insulin products compare</a:t>
            </a:r>
            <a:endParaRPr lang="x-none" sz="32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2090603"/>
            <a:ext cx="10515600" cy="4351338"/>
          </a:xfrm>
        </p:spPr>
        <p:txBody>
          <a:bodyPr/>
          <a:lstStyle/>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Short-acting, rapid-acting, and </a:t>
            </a:r>
            <a:r>
              <a:rPr lang="en-US" sz="2400" dirty="0" err="1">
                <a:solidFill>
                  <a:prstClr val="black"/>
                </a:solidFill>
                <a:latin typeface="Helvetica" charset="0"/>
                <a:ea typeface="Helvetica" charset="0"/>
                <a:cs typeface="Helvetica" charset="0"/>
              </a:rPr>
              <a:t>ultrarapid</a:t>
            </a:r>
            <a:r>
              <a:rPr lang="en-US" sz="2400" dirty="0">
                <a:solidFill>
                  <a:prstClr val="black"/>
                </a:solidFill>
                <a:latin typeface="Helvetica" charset="0"/>
                <a:ea typeface="Helvetica" charset="0"/>
                <a:cs typeface="Helvetica" charset="0"/>
              </a:rPr>
              <a:t>-acting insulins are categorized as </a:t>
            </a:r>
            <a:r>
              <a:rPr lang="en-US" sz="2400" dirty="0">
                <a:solidFill>
                  <a:srgbClr val="FF0000"/>
                </a:solidFill>
                <a:latin typeface="Helvetica" charset="0"/>
                <a:ea typeface="Helvetica" charset="0"/>
                <a:cs typeface="Helvetica" charset="0"/>
              </a:rPr>
              <a:t>bolus insulins </a:t>
            </a:r>
            <a:r>
              <a:rPr lang="en-US" sz="2400" dirty="0">
                <a:solidFill>
                  <a:prstClr val="black"/>
                </a:solidFill>
                <a:latin typeface="Helvetica" charset="0"/>
                <a:ea typeface="Helvetica" charset="0"/>
                <a:cs typeface="Helvetica" charset="0"/>
              </a:rPr>
              <a:t>because they have </a:t>
            </a:r>
            <a:r>
              <a:rPr lang="en-US" sz="2400" dirty="0">
                <a:solidFill>
                  <a:srgbClr val="0070C0"/>
                </a:solidFill>
                <a:latin typeface="Helvetica" charset="0"/>
                <a:ea typeface="Helvetica" charset="0"/>
                <a:cs typeface="Helvetica" charset="0"/>
              </a:rPr>
              <a:t>fast onsets </a:t>
            </a:r>
            <a:r>
              <a:rPr lang="en-US" sz="2400" dirty="0">
                <a:solidFill>
                  <a:prstClr val="black"/>
                </a:solidFill>
                <a:latin typeface="Helvetica" charset="0"/>
                <a:ea typeface="Helvetica" charset="0"/>
                <a:cs typeface="Helvetica" charset="0"/>
              </a:rPr>
              <a:t>and </a:t>
            </a:r>
            <a:r>
              <a:rPr lang="en-US" sz="2400" dirty="0">
                <a:solidFill>
                  <a:srgbClr val="0070C0"/>
                </a:solidFill>
                <a:latin typeface="Helvetica" charset="0"/>
                <a:ea typeface="Helvetica" charset="0"/>
                <a:cs typeface="Helvetica" charset="0"/>
              </a:rPr>
              <a:t>short durations </a:t>
            </a:r>
            <a:r>
              <a:rPr lang="en-US" sz="2400" dirty="0">
                <a:solidFill>
                  <a:prstClr val="black"/>
                </a:solidFill>
                <a:latin typeface="Helvetica" charset="0"/>
                <a:ea typeface="Helvetica" charset="0"/>
                <a:cs typeface="Helvetica" charset="0"/>
              </a:rPr>
              <a:t>of action. </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Intermediate and long-acting agents are categorized as </a:t>
            </a:r>
            <a:r>
              <a:rPr lang="en-US" sz="2400" dirty="0">
                <a:solidFill>
                  <a:srgbClr val="FF0000"/>
                </a:solidFill>
                <a:latin typeface="Helvetica" charset="0"/>
                <a:ea typeface="Helvetica" charset="0"/>
                <a:cs typeface="Helvetica" charset="0"/>
              </a:rPr>
              <a:t>basal insulins </a:t>
            </a:r>
            <a:r>
              <a:rPr lang="en-US" sz="2400" dirty="0">
                <a:solidFill>
                  <a:prstClr val="black"/>
                </a:solidFill>
                <a:latin typeface="Helvetica" charset="0"/>
                <a:ea typeface="Helvetica" charset="0"/>
                <a:cs typeface="Helvetica" charset="0"/>
              </a:rPr>
              <a:t>because they typically have </a:t>
            </a:r>
            <a:r>
              <a:rPr lang="en-US" sz="2400" dirty="0">
                <a:solidFill>
                  <a:srgbClr val="0070C0"/>
                </a:solidFill>
                <a:latin typeface="Helvetica" charset="0"/>
                <a:ea typeface="Helvetica" charset="0"/>
                <a:cs typeface="Helvetica" charset="0"/>
              </a:rPr>
              <a:t>long durations</a:t>
            </a:r>
            <a:r>
              <a:rPr lang="en-US" sz="2400" dirty="0">
                <a:solidFill>
                  <a:prstClr val="black"/>
                </a:solidFill>
                <a:latin typeface="Helvetica" charset="0"/>
                <a:ea typeface="Helvetica" charset="0"/>
                <a:cs typeface="Helvetica" charset="0"/>
              </a:rPr>
              <a:t> of action with </a:t>
            </a:r>
            <a:r>
              <a:rPr lang="en-US" sz="2400" dirty="0">
                <a:solidFill>
                  <a:srgbClr val="0070C0"/>
                </a:solidFill>
                <a:latin typeface="Helvetica" charset="0"/>
                <a:ea typeface="Helvetica" charset="0"/>
                <a:cs typeface="Helvetica" charset="0"/>
              </a:rPr>
              <a:t>less of a peak </a:t>
            </a:r>
            <a:r>
              <a:rPr lang="en-US" sz="2400" dirty="0">
                <a:solidFill>
                  <a:prstClr val="black"/>
                </a:solidFill>
                <a:latin typeface="Helvetica" charset="0"/>
                <a:ea typeface="Helvetica" charset="0"/>
                <a:cs typeface="Helvetica" charset="0"/>
              </a:rPr>
              <a:t>effect.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877299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a:xfrm>
            <a:off x="567744" y="288668"/>
            <a:ext cx="10515600" cy="1325563"/>
          </a:xfrm>
        </p:spPr>
        <p:txBody>
          <a:bodyPr>
            <a:normAutofit/>
          </a:bodyPr>
          <a:lstStyle/>
          <a:p>
            <a:pPr algn="l" rtl="0"/>
            <a:r>
              <a:rPr lang="en-US" sz="3200" dirty="0">
                <a:solidFill>
                  <a:srgbClr val="0070C0"/>
                </a:solidFill>
                <a:latin typeface="Helvetica" charset="0"/>
                <a:ea typeface="Helvetica" charset="0"/>
                <a:cs typeface="Helvetica" charset="0"/>
              </a:rPr>
              <a:t>Factors affect the PK/PD properties of insulin</a:t>
            </a:r>
            <a:endParaRPr lang="x-none" sz="32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419100" y="1902898"/>
            <a:ext cx="11353800" cy="4794116"/>
          </a:xfrm>
        </p:spPr>
        <p:txBody>
          <a:bodyPr>
            <a:normAutofit/>
          </a:bodyPr>
          <a:lstStyle/>
          <a:p>
            <a:pPr marL="0" lvl="0" indent="0" algn="l" rtl="0">
              <a:lnSpc>
                <a:spcPct val="100000"/>
              </a:lnSpc>
              <a:buClr>
                <a:srgbClr val="0070C0"/>
              </a:buClr>
              <a:buNone/>
            </a:pPr>
            <a:r>
              <a:rPr lang="en-US" sz="2400" dirty="0">
                <a:solidFill>
                  <a:prstClr val="black"/>
                </a:solidFill>
                <a:latin typeface="Helvetica" charset="0"/>
                <a:ea typeface="Helvetica" charset="0"/>
                <a:cs typeface="Helvetica" charset="0"/>
              </a:rPr>
              <a:t>Over time, insulin analogs have been engineered to better mimic physiologic insulin </a:t>
            </a:r>
            <a:r>
              <a:rPr lang="en-US" sz="2400" dirty="0" smtClean="0">
                <a:solidFill>
                  <a:prstClr val="black"/>
                </a:solidFill>
                <a:latin typeface="Helvetica" charset="0"/>
                <a:ea typeface="Helvetica" charset="0"/>
                <a:cs typeface="Helvetica" charset="0"/>
              </a:rPr>
              <a:t>secretion.</a:t>
            </a:r>
          </a:p>
          <a:p>
            <a:pPr marL="342900" lvl="0" indent="-342900" algn="l" rtl="0">
              <a:lnSpc>
                <a:spcPct val="100000"/>
              </a:lnSpc>
              <a:buClr>
                <a:srgbClr val="0070C0"/>
              </a:buClr>
              <a:buFont typeface="Wingdings" charset="2"/>
              <a:buChar char="§"/>
            </a:pPr>
            <a:r>
              <a:rPr lang="en-US" sz="2400" b="1" dirty="0" smtClean="0">
                <a:solidFill>
                  <a:prstClr val="black"/>
                </a:solidFill>
                <a:latin typeface="Helvetica" charset="0"/>
                <a:ea typeface="Helvetica" charset="0"/>
                <a:cs typeface="Helvetica" charset="0"/>
              </a:rPr>
              <a:t>Rapid-acting </a:t>
            </a:r>
            <a:r>
              <a:rPr lang="en-US" sz="2400" b="1" dirty="0">
                <a:solidFill>
                  <a:prstClr val="black"/>
                </a:solidFill>
                <a:latin typeface="Helvetica" charset="0"/>
                <a:ea typeface="Helvetica" charset="0"/>
                <a:cs typeface="Helvetica" charset="0"/>
              </a:rPr>
              <a:t>analogs</a:t>
            </a:r>
            <a:r>
              <a:rPr lang="en-US" sz="2400" dirty="0">
                <a:solidFill>
                  <a:prstClr val="black"/>
                </a:solidFill>
                <a:latin typeface="Helvetica" charset="0"/>
                <a:ea typeface="Helvetica" charset="0"/>
                <a:cs typeface="Helvetica" charset="0"/>
              </a:rPr>
              <a:t> (</a:t>
            </a:r>
            <a:r>
              <a:rPr lang="en-US" sz="2400" dirty="0" err="1">
                <a:solidFill>
                  <a:prstClr val="black"/>
                </a:solidFill>
                <a:latin typeface="Helvetica" charset="0"/>
                <a:ea typeface="Helvetica" charset="0"/>
                <a:cs typeface="Helvetica" charset="0"/>
              </a:rPr>
              <a:t>aspart</a:t>
            </a:r>
            <a:r>
              <a:rPr lang="en-US" sz="2400" dirty="0">
                <a:solidFill>
                  <a:prstClr val="black"/>
                </a:solidFill>
                <a:latin typeface="Helvetica" charset="0"/>
                <a:ea typeface="Helvetica" charset="0"/>
                <a:cs typeface="Helvetica" charset="0"/>
              </a:rPr>
              <a:t>, </a:t>
            </a:r>
            <a:r>
              <a:rPr lang="en-US" sz="2400" dirty="0" err="1">
                <a:solidFill>
                  <a:prstClr val="black"/>
                </a:solidFill>
                <a:latin typeface="Helvetica" charset="0"/>
                <a:ea typeface="Helvetica" charset="0"/>
                <a:cs typeface="Helvetica" charset="0"/>
              </a:rPr>
              <a:t>lispro</a:t>
            </a:r>
            <a:r>
              <a:rPr lang="en-US" sz="2400" dirty="0">
                <a:solidFill>
                  <a:prstClr val="black"/>
                </a:solidFill>
                <a:latin typeface="Helvetica" charset="0"/>
                <a:ea typeface="Helvetica" charset="0"/>
                <a:cs typeface="Helvetica" charset="0"/>
              </a:rPr>
              <a:t>, </a:t>
            </a:r>
            <a:r>
              <a:rPr lang="en-US" sz="2400" dirty="0" err="1">
                <a:solidFill>
                  <a:prstClr val="black"/>
                </a:solidFill>
                <a:latin typeface="Helvetica" charset="0"/>
                <a:ea typeface="Helvetica" charset="0"/>
                <a:cs typeface="Helvetica" charset="0"/>
              </a:rPr>
              <a:t>glulisine</a:t>
            </a:r>
            <a:r>
              <a:rPr lang="en-US" sz="2400" dirty="0">
                <a:solidFill>
                  <a:prstClr val="black"/>
                </a:solidFill>
                <a:latin typeface="Helvetica" charset="0"/>
                <a:ea typeface="Helvetica" charset="0"/>
                <a:cs typeface="Helvetica" charset="0"/>
              </a:rPr>
              <a:t>) act faster and shorter than regular </a:t>
            </a:r>
            <a:r>
              <a:rPr lang="en-US" sz="2400" dirty="0" smtClean="0">
                <a:solidFill>
                  <a:prstClr val="black"/>
                </a:solidFill>
                <a:latin typeface="Helvetica" charset="0"/>
                <a:ea typeface="Helvetica" charset="0"/>
                <a:cs typeface="Helvetica" charset="0"/>
              </a:rPr>
              <a:t>insulin.</a:t>
            </a:r>
          </a:p>
          <a:p>
            <a:pPr marL="342900" lvl="0" indent="-342900" algn="l" rtl="0">
              <a:lnSpc>
                <a:spcPct val="100000"/>
              </a:lnSpc>
              <a:buClr>
                <a:srgbClr val="0070C0"/>
              </a:buClr>
              <a:buFont typeface="Wingdings" charset="2"/>
              <a:buChar char="§"/>
            </a:pPr>
            <a:r>
              <a:rPr lang="en-US" sz="2400" b="1" dirty="0" err="1" smtClean="0">
                <a:solidFill>
                  <a:prstClr val="black"/>
                </a:solidFill>
                <a:latin typeface="Helvetica" charset="0"/>
                <a:ea typeface="Helvetica" charset="0"/>
                <a:cs typeface="Helvetica" charset="0"/>
              </a:rPr>
              <a:t>Ultrarapid</a:t>
            </a:r>
            <a:r>
              <a:rPr lang="en-US" sz="2400" b="1" dirty="0" smtClean="0">
                <a:solidFill>
                  <a:prstClr val="black"/>
                </a:solidFill>
                <a:latin typeface="Helvetica" charset="0"/>
                <a:ea typeface="Helvetica" charset="0"/>
                <a:cs typeface="Helvetica" charset="0"/>
              </a:rPr>
              <a:t>-acting </a:t>
            </a:r>
            <a:r>
              <a:rPr lang="en-US" sz="2400" b="1" dirty="0">
                <a:solidFill>
                  <a:prstClr val="black"/>
                </a:solidFill>
                <a:latin typeface="Helvetica" charset="0"/>
                <a:ea typeface="Helvetica" charset="0"/>
                <a:cs typeface="Helvetica" charset="0"/>
              </a:rPr>
              <a:t>analogs</a:t>
            </a:r>
            <a:r>
              <a:rPr lang="en-US" sz="2400" dirty="0">
                <a:solidFill>
                  <a:prstClr val="black"/>
                </a:solidFill>
                <a:latin typeface="Helvetica" charset="0"/>
                <a:ea typeface="Helvetica" charset="0"/>
                <a:cs typeface="Helvetica" charset="0"/>
              </a:rPr>
              <a:t> (</a:t>
            </a:r>
            <a:r>
              <a:rPr lang="en-US" sz="2400" dirty="0" err="1">
                <a:solidFill>
                  <a:prstClr val="black"/>
                </a:solidFill>
                <a:latin typeface="Helvetica" charset="0"/>
                <a:ea typeface="Helvetica" charset="0"/>
                <a:cs typeface="Helvetica" charset="0"/>
              </a:rPr>
              <a:t>Fiasp</a:t>
            </a:r>
            <a:r>
              <a:rPr lang="en-US" sz="2400" dirty="0">
                <a:solidFill>
                  <a:prstClr val="black"/>
                </a:solidFill>
                <a:latin typeface="Helvetica" charset="0"/>
                <a:ea typeface="Helvetica" charset="0"/>
                <a:cs typeface="Helvetica" charset="0"/>
              </a:rPr>
              <a:t>, </a:t>
            </a:r>
            <a:r>
              <a:rPr lang="en-US" sz="2400" dirty="0" err="1">
                <a:solidFill>
                  <a:prstClr val="black"/>
                </a:solidFill>
                <a:latin typeface="Helvetica" charset="0"/>
                <a:ea typeface="Helvetica" charset="0"/>
                <a:cs typeface="Helvetica" charset="0"/>
              </a:rPr>
              <a:t>Lyumjev</a:t>
            </a:r>
            <a:r>
              <a:rPr lang="en-US" sz="2400" dirty="0">
                <a:solidFill>
                  <a:prstClr val="black"/>
                </a:solidFill>
                <a:latin typeface="Helvetica" charset="0"/>
                <a:ea typeface="Helvetica" charset="0"/>
                <a:cs typeface="Helvetica" charset="0"/>
              </a:rPr>
              <a:t>) </a:t>
            </a:r>
            <a:r>
              <a:rPr lang="en-US" sz="2400" dirty="0" smtClean="0">
                <a:solidFill>
                  <a:prstClr val="black"/>
                </a:solidFill>
                <a:latin typeface="Helvetica" charset="0"/>
                <a:ea typeface="Helvetica" charset="0"/>
                <a:cs typeface="Helvetica" charset="0"/>
              </a:rPr>
              <a:t>have an even </a:t>
            </a:r>
            <a:r>
              <a:rPr lang="en-US" sz="2400" dirty="0" smtClean="0">
                <a:solidFill>
                  <a:schemeClr val="accent2">
                    <a:lumMod val="75000"/>
                  </a:schemeClr>
                </a:solidFill>
                <a:latin typeface="Helvetica" charset="0"/>
                <a:ea typeface="Helvetica" charset="0"/>
                <a:cs typeface="Helvetica" charset="0"/>
              </a:rPr>
              <a:t>Faster Onset</a:t>
            </a:r>
            <a:r>
              <a:rPr lang="en-US" sz="2400" dirty="0" smtClean="0">
                <a:solidFill>
                  <a:prstClr val="black"/>
                </a:solidFill>
                <a:latin typeface="Helvetica" charset="0"/>
                <a:ea typeface="Helvetica" charset="0"/>
                <a:cs typeface="Helvetica" charset="0"/>
              </a:rPr>
              <a:t>.</a:t>
            </a:r>
          </a:p>
          <a:p>
            <a:pPr marL="342900" lvl="0" indent="-342900" algn="l" rtl="0">
              <a:lnSpc>
                <a:spcPct val="100000"/>
              </a:lnSpc>
              <a:buClr>
                <a:srgbClr val="0070C0"/>
              </a:buClr>
              <a:buFont typeface="Wingdings" charset="2"/>
              <a:buChar char="§"/>
            </a:pPr>
            <a:r>
              <a:rPr lang="en-US" sz="2400" b="1" dirty="0" smtClean="0">
                <a:solidFill>
                  <a:prstClr val="black"/>
                </a:solidFill>
                <a:latin typeface="Helvetica" charset="0"/>
                <a:ea typeface="Helvetica" charset="0"/>
                <a:cs typeface="Helvetica" charset="0"/>
              </a:rPr>
              <a:t>Long-acting </a:t>
            </a:r>
            <a:r>
              <a:rPr lang="en-US" sz="2400" b="1" dirty="0">
                <a:solidFill>
                  <a:prstClr val="black"/>
                </a:solidFill>
                <a:latin typeface="Helvetica" charset="0"/>
                <a:ea typeface="Helvetica" charset="0"/>
                <a:cs typeface="Helvetica" charset="0"/>
              </a:rPr>
              <a:t>basal analogs </a:t>
            </a:r>
            <a:r>
              <a:rPr lang="en-US" sz="2400" dirty="0">
                <a:solidFill>
                  <a:prstClr val="black"/>
                </a:solidFill>
                <a:latin typeface="Helvetica" charset="0"/>
                <a:ea typeface="Helvetica" charset="0"/>
                <a:cs typeface="Helvetica" charset="0"/>
              </a:rPr>
              <a:t>(glargine U-300, </a:t>
            </a:r>
            <a:r>
              <a:rPr lang="en-US" sz="2400" dirty="0" err="1">
                <a:solidFill>
                  <a:prstClr val="black"/>
                </a:solidFill>
                <a:latin typeface="Helvetica" charset="0"/>
                <a:ea typeface="Helvetica" charset="0"/>
                <a:cs typeface="Helvetica" charset="0"/>
              </a:rPr>
              <a:t>degludec</a:t>
            </a:r>
            <a:r>
              <a:rPr lang="en-US" sz="2400" dirty="0">
                <a:solidFill>
                  <a:prstClr val="black"/>
                </a:solidFill>
                <a:latin typeface="Helvetica" charset="0"/>
                <a:ea typeface="Helvetica" charset="0"/>
                <a:cs typeface="Helvetica" charset="0"/>
              </a:rPr>
              <a:t>) provide </a:t>
            </a:r>
            <a:r>
              <a:rPr lang="en-US" sz="2400" dirty="0" smtClean="0">
                <a:solidFill>
                  <a:srgbClr val="FF0000"/>
                </a:solidFill>
                <a:latin typeface="Helvetica" charset="0"/>
                <a:ea typeface="Helvetica" charset="0"/>
                <a:cs typeface="Helvetica" charset="0"/>
              </a:rPr>
              <a:t>flatter profiles</a:t>
            </a:r>
            <a:r>
              <a:rPr lang="en-US" sz="2400" dirty="0" smtClean="0">
                <a:solidFill>
                  <a:prstClr val="black"/>
                </a:solidFill>
                <a:latin typeface="Helvetica" charset="0"/>
                <a:ea typeface="Helvetica" charset="0"/>
                <a:cs typeface="Helvetica" charset="0"/>
              </a:rPr>
              <a:t>, longer durations of action, </a:t>
            </a:r>
            <a:r>
              <a:rPr lang="en-US" sz="2400" dirty="0">
                <a:solidFill>
                  <a:prstClr val="black"/>
                </a:solidFill>
                <a:latin typeface="Helvetica" charset="0"/>
                <a:ea typeface="Helvetica" charset="0"/>
                <a:cs typeface="Helvetica" charset="0"/>
              </a:rPr>
              <a:t>and more consistent basal coverage.</a:t>
            </a:r>
            <a:endParaRPr lang="en-US" dirty="0"/>
          </a:p>
        </p:txBody>
      </p:sp>
    </p:spTree>
    <p:extLst>
      <p:ext uri="{BB962C8B-B14F-4D97-AF65-F5344CB8AC3E}">
        <p14:creationId xmlns:p14="http://schemas.microsoft.com/office/powerpoint/2010/main" val="1468012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a:xfrm>
            <a:off x="838200" y="403761"/>
            <a:ext cx="10515600" cy="1325563"/>
          </a:xfrm>
        </p:spPr>
        <p:txBody>
          <a:bodyPr>
            <a:normAutofit/>
          </a:bodyPr>
          <a:lstStyle/>
          <a:p>
            <a:pPr algn="l" rtl="0"/>
            <a:r>
              <a:rPr lang="en-US" sz="3200" dirty="0">
                <a:solidFill>
                  <a:srgbClr val="0070C0"/>
                </a:solidFill>
                <a:latin typeface="Helvetica" charset="0"/>
                <a:ea typeface="Helvetica" charset="0"/>
                <a:cs typeface="Helvetica" charset="0"/>
              </a:rPr>
              <a:t>Factors affect the PK/PD properties of insulin</a:t>
            </a:r>
            <a:endParaRPr lang="x-none" sz="32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p:txBody>
          <a:bodyPr/>
          <a:lstStyle/>
          <a:p>
            <a:pPr marL="0" lvl="0" indent="0" algn="l" rtl="0">
              <a:buNone/>
            </a:pPr>
            <a:r>
              <a:rPr lang="en-US" sz="2400" dirty="0">
                <a:solidFill>
                  <a:prstClr val="black"/>
                </a:solidFill>
                <a:latin typeface="Helvetica" charset="0"/>
                <a:ea typeface="Helvetica" charset="0"/>
                <a:cs typeface="Helvetica" charset="0"/>
              </a:rPr>
              <a:t>Other external factors can affect the PK/PD of insulin. </a:t>
            </a:r>
          </a:p>
          <a:p>
            <a:pPr marL="0" lvl="0" indent="0" algn="l" rtl="0">
              <a:buNone/>
            </a:pPr>
            <a:r>
              <a:rPr lang="en-US" sz="2400" dirty="0">
                <a:solidFill>
                  <a:prstClr val="black"/>
                </a:solidFill>
                <a:latin typeface="Helvetica" charset="0"/>
                <a:ea typeface="Helvetica" charset="0"/>
                <a:cs typeface="Helvetica" charset="0"/>
              </a:rPr>
              <a:t>Insulin absorption is affected by:</a:t>
            </a:r>
          </a:p>
          <a:p>
            <a:pPr marL="0" lvl="0" indent="0" algn="l" rtl="0">
              <a:buClr>
                <a:srgbClr val="FF0000"/>
              </a:buClr>
              <a:buSzPct val="110000"/>
              <a:buFont typeface="Wingdings" charset="2"/>
              <a:buChar char="ü"/>
            </a:pPr>
            <a:r>
              <a:rPr lang="ar-SA" sz="2400" dirty="0">
                <a:solidFill>
                  <a:prstClr val="black"/>
                </a:solidFill>
                <a:latin typeface="Helvetica" charset="0"/>
                <a:ea typeface="Helvetica" charset="0"/>
                <a:cs typeface="Helvetica" charset="0"/>
              </a:rPr>
              <a:t> </a:t>
            </a:r>
            <a:r>
              <a:rPr lang="en-US" sz="2400" dirty="0">
                <a:solidFill>
                  <a:prstClr val="black"/>
                </a:solidFill>
                <a:latin typeface="Helvetica" charset="0"/>
                <a:ea typeface="Helvetica" charset="0"/>
                <a:cs typeface="Helvetica" charset="0"/>
              </a:rPr>
              <a:t>Site of injection</a:t>
            </a:r>
          </a:p>
          <a:p>
            <a:pPr marL="0" lvl="0" indent="0" algn="l" rtl="0">
              <a:buClr>
                <a:srgbClr val="FF0000"/>
              </a:buClr>
              <a:buSzPct val="110000"/>
              <a:buFont typeface="Wingdings" charset="2"/>
              <a:buChar char="ü"/>
            </a:pPr>
            <a:r>
              <a:rPr lang="ar-SA" sz="2400" dirty="0">
                <a:solidFill>
                  <a:prstClr val="black"/>
                </a:solidFill>
                <a:latin typeface="Helvetica" charset="0"/>
                <a:ea typeface="Helvetica" charset="0"/>
                <a:cs typeface="Helvetica" charset="0"/>
              </a:rPr>
              <a:t> </a:t>
            </a:r>
            <a:r>
              <a:rPr lang="en-US" sz="2400" dirty="0">
                <a:solidFill>
                  <a:prstClr val="black"/>
                </a:solidFill>
                <a:latin typeface="Helvetica" charset="0"/>
                <a:ea typeface="Helvetica" charset="0"/>
                <a:cs typeface="Helvetica" charset="0"/>
              </a:rPr>
              <a:t>The thickness of subcutaneous (SC) tissue</a:t>
            </a:r>
          </a:p>
          <a:p>
            <a:pPr marL="0" lvl="0" indent="0" algn="l" rtl="0">
              <a:buClr>
                <a:srgbClr val="FF0000"/>
              </a:buClr>
              <a:buSzPct val="110000"/>
              <a:buFont typeface="Wingdings" charset="2"/>
              <a:buChar char="ü"/>
            </a:pPr>
            <a:r>
              <a:rPr lang="ar-SA" sz="2400" dirty="0">
                <a:solidFill>
                  <a:prstClr val="black"/>
                </a:solidFill>
                <a:latin typeface="Helvetica" charset="0"/>
                <a:ea typeface="Helvetica" charset="0"/>
                <a:cs typeface="Helvetica" charset="0"/>
              </a:rPr>
              <a:t> </a:t>
            </a:r>
            <a:r>
              <a:rPr lang="en-US" sz="2400" dirty="0">
                <a:solidFill>
                  <a:prstClr val="black"/>
                </a:solidFill>
                <a:latin typeface="Helvetica" charset="0"/>
                <a:ea typeface="Helvetica" charset="0"/>
                <a:cs typeface="Helvetica" charset="0"/>
              </a:rPr>
              <a:t>The amount of adipose tissue</a:t>
            </a:r>
          </a:p>
          <a:p>
            <a:pPr marL="0" lvl="0" indent="0" algn="l" rtl="0">
              <a:buClr>
                <a:srgbClr val="FF0000"/>
              </a:buClr>
              <a:buSzPct val="110000"/>
              <a:buFont typeface="Wingdings" charset="2"/>
              <a:buChar char="ü"/>
            </a:pPr>
            <a:r>
              <a:rPr lang="ar-SA" sz="2400" dirty="0">
                <a:solidFill>
                  <a:prstClr val="black"/>
                </a:solidFill>
                <a:latin typeface="Helvetica" charset="0"/>
                <a:ea typeface="Helvetica" charset="0"/>
                <a:cs typeface="Helvetica" charset="0"/>
              </a:rPr>
              <a:t> </a:t>
            </a:r>
            <a:r>
              <a:rPr lang="en-US" sz="2400" dirty="0">
                <a:solidFill>
                  <a:prstClr val="black"/>
                </a:solidFill>
                <a:latin typeface="Helvetica" charset="0"/>
                <a:ea typeface="Helvetica" charset="0"/>
                <a:cs typeface="Helvetica" charset="0"/>
              </a:rPr>
              <a:t>Subcutaneous blood flow</a:t>
            </a:r>
          </a:p>
          <a:p>
            <a:pPr marL="0" lvl="0" indent="0" algn="l" rtl="0">
              <a:buClr>
                <a:srgbClr val="FF0000"/>
              </a:buClr>
              <a:buSzPct val="110000"/>
              <a:buFont typeface="Wingdings" charset="2"/>
              <a:buChar char="ü"/>
            </a:pPr>
            <a:r>
              <a:rPr lang="ar-SA" sz="2400" dirty="0">
                <a:solidFill>
                  <a:prstClr val="black"/>
                </a:solidFill>
                <a:latin typeface="Helvetica" charset="0"/>
                <a:ea typeface="Helvetica" charset="0"/>
                <a:cs typeface="Helvetica" charset="0"/>
              </a:rPr>
              <a:t> </a:t>
            </a:r>
            <a:r>
              <a:rPr lang="en-US" sz="2400" dirty="0">
                <a:solidFill>
                  <a:prstClr val="black"/>
                </a:solidFill>
                <a:latin typeface="Helvetica" charset="0"/>
                <a:ea typeface="Helvetica" charset="0"/>
                <a:cs typeface="Helvetica" charset="0"/>
              </a:rPr>
              <a:t>Skin temperature</a:t>
            </a:r>
          </a:p>
          <a:p>
            <a:pPr marL="0" lvl="0" indent="0" algn="l" rtl="0">
              <a:buClr>
                <a:srgbClr val="FF0000"/>
              </a:buClr>
              <a:buSzPct val="110000"/>
              <a:buFont typeface="Wingdings" charset="2"/>
              <a:buChar char="ü"/>
            </a:pPr>
            <a:r>
              <a:rPr lang="ar-SA" sz="2400" dirty="0">
                <a:solidFill>
                  <a:prstClr val="black"/>
                </a:solidFill>
                <a:latin typeface="Helvetica" charset="0"/>
                <a:ea typeface="Helvetica" charset="0"/>
                <a:cs typeface="Helvetica" charset="0"/>
              </a:rPr>
              <a:t> </a:t>
            </a:r>
            <a:r>
              <a:rPr lang="en-US" sz="2400" dirty="0">
                <a:solidFill>
                  <a:prstClr val="black"/>
                </a:solidFill>
                <a:latin typeface="Helvetica" charset="0"/>
                <a:ea typeface="Helvetica" charset="0"/>
                <a:cs typeface="Helvetica" charset="0"/>
              </a:rPr>
              <a:t>The amount of insulin administered</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810897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1920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3600" dirty="0" smtClean="0">
                <a:solidFill>
                  <a:srgbClr val="0070C0"/>
                </a:solidFill>
                <a:latin typeface="Helvetica Neue Medium" charset="0"/>
                <a:ea typeface="Helvetica Neue Medium" charset="0"/>
                <a:cs typeface="Helvetica Neue Medium" charset="0"/>
              </a:rPr>
              <a:t/>
            </a:r>
            <a:br>
              <a:rPr lang="en-US" sz="3600" dirty="0" smtClean="0">
                <a:solidFill>
                  <a:srgbClr val="0070C0"/>
                </a:solidFill>
                <a:latin typeface="Helvetica Neue Medium" charset="0"/>
                <a:ea typeface="Helvetica Neue Medium" charset="0"/>
                <a:cs typeface="Helvetica Neue Medium" charset="0"/>
              </a:rPr>
            </a:br>
            <a:r>
              <a:rPr lang="en-US" sz="3600" dirty="0" smtClean="0">
                <a:solidFill>
                  <a:srgbClr val="0070C0"/>
                </a:solidFill>
                <a:latin typeface="Helvetica Neue Medium" charset="0"/>
                <a:ea typeface="Helvetica Neue Medium" charset="0"/>
                <a:cs typeface="Helvetica Neue Medium" charset="0"/>
              </a:rPr>
              <a:t>Bolus </a:t>
            </a:r>
            <a:r>
              <a:rPr lang="en-US" sz="3600" dirty="0">
                <a:solidFill>
                  <a:srgbClr val="0070C0"/>
                </a:solidFill>
                <a:latin typeface="Helvetica Neue Medium" charset="0"/>
                <a:ea typeface="Helvetica Neue Medium" charset="0"/>
                <a:cs typeface="Helvetica Neue Medium" charset="0"/>
              </a:rPr>
              <a:t>insulin </a:t>
            </a:r>
            <a:br>
              <a:rPr lang="en-US" sz="3600" dirty="0">
                <a:solidFill>
                  <a:srgbClr val="0070C0"/>
                </a:solidFill>
                <a:latin typeface="Helvetica Neue Medium" charset="0"/>
                <a:ea typeface="Helvetica Neue Medium" charset="0"/>
                <a:cs typeface="Helvetica Neue Medium" charset="0"/>
              </a:rPr>
            </a:br>
            <a:endParaRPr lang="x-none" sz="3600" dirty="0">
              <a:solidFill>
                <a:srgbClr val="0070C0"/>
              </a:solidFill>
              <a:latin typeface="Helvetica Neue Medium" charset="0"/>
              <a:ea typeface="Helvetica Neue Medium" charset="0"/>
              <a:cs typeface="Helvetica Neue Medium" charset="0"/>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618186" y="1043188"/>
            <a:ext cx="10735614" cy="5718219"/>
          </a:xfrm>
        </p:spPr>
        <p:txBody>
          <a:bodyPr>
            <a:normAutofit lnSpcReduction="10000"/>
          </a:bodyPr>
          <a:lstStyle/>
          <a:p>
            <a:pPr marL="0" lvl="0" indent="0" algn="l" defTabSz="457200" rtl="0">
              <a:lnSpc>
                <a:spcPct val="100000"/>
              </a:lnSpc>
              <a:spcBef>
                <a:spcPts val="0"/>
              </a:spcBef>
              <a:buNone/>
            </a:pPr>
            <a:endParaRPr lang="en-US" sz="1800" dirty="0">
              <a:solidFill>
                <a:prstClr val="black"/>
              </a:solidFill>
            </a:endParaRPr>
          </a:p>
          <a:p>
            <a:pPr marL="0" lvl="0" indent="0" algn="l" defTabSz="457200" rtl="0">
              <a:lnSpc>
                <a:spcPct val="150000"/>
              </a:lnSpc>
              <a:spcBef>
                <a:spcPts val="0"/>
              </a:spcBef>
              <a:buNone/>
              <a:defRPr sz="2000" b="1">
                <a:solidFill>
                  <a:srgbClr val="0066CC"/>
                </a:solidFill>
              </a:defRPr>
            </a:pPr>
            <a:r>
              <a:rPr lang="en-US" sz="2400" b="1" dirty="0">
                <a:solidFill>
                  <a:srgbClr val="0066CC"/>
                </a:solidFill>
                <a:latin typeface="Helvetica Neue" charset="0"/>
                <a:ea typeface="Helvetica Neue" charset="0"/>
                <a:cs typeface="Helvetica Neue" charset="0"/>
              </a:rPr>
              <a:t>➤ Types:</a:t>
            </a:r>
          </a:p>
          <a:p>
            <a:pPr marL="0" lvl="0" indent="0" algn="l" defTabSz="457200" rtl="0">
              <a:lnSpc>
                <a:spcPct val="15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a:t>
            </a:r>
            <a:r>
              <a:rPr lang="en-US" sz="2400" dirty="0">
                <a:solidFill>
                  <a:prstClr val="black"/>
                </a:solidFill>
                <a:latin typeface="Helvetica Neue" charset="0"/>
                <a:ea typeface="Helvetica Neue" charset="0"/>
                <a:cs typeface="Helvetica Neue" charset="0"/>
              </a:rPr>
              <a:t> Short-acting: Regular insulin</a:t>
            </a: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a:t>
            </a:r>
            <a:r>
              <a:rPr lang="en-US" sz="2400" dirty="0">
                <a:solidFill>
                  <a:prstClr val="black"/>
                </a:solidFill>
                <a:latin typeface="Helvetica Neue" charset="0"/>
                <a:ea typeface="Helvetica Neue" charset="0"/>
                <a:cs typeface="Helvetica Neue" charset="0"/>
              </a:rPr>
              <a:t> Rapid-acting analogs: </a:t>
            </a:r>
            <a:r>
              <a:rPr lang="en-US" sz="2400" dirty="0" err="1">
                <a:solidFill>
                  <a:prstClr val="black"/>
                </a:solidFill>
                <a:latin typeface="Helvetica Neue" charset="0"/>
                <a:ea typeface="Helvetica Neue" charset="0"/>
                <a:cs typeface="Helvetica Neue" charset="0"/>
              </a:rPr>
              <a:t>Aspart</a:t>
            </a:r>
            <a:r>
              <a:rPr lang="en-US" sz="2400" dirty="0">
                <a:solidFill>
                  <a:prstClr val="black"/>
                </a:solidFill>
                <a:latin typeface="Helvetica Neue" charset="0"/>
                <a:ea typeface="Helvetica Neue" charset="0"/>
                <a:cs typeface="Helvetica Neue" charset="0"/>
              </a:rPr>
              <a:t>, </a:t>
            </a:r>
            <a:r>
              <a:rPr lang="en-US" sz="2400" dirty="0" err="1">
                <a:solidFill>
                  <a:prstClr val="black"/>
                </a:solidFill>
                <a:latin typeface="Helvetica Neue" charset="0"/>
                <a:ea typeface="Helvetica Neue" charset="0"/>
                <a:cs typeface="Helvetica Neue" charset="0"/>
              </a:rPr>
              <a:t>Lispro</a:t>
            </a:r>
            <a:r>
              <a:rPr lang="en-US" sz="2400" dirty="0">
                <a:solidFill>
                  <a:prstClr val="black"/>
                </a:solidFill>
                <a:latin typeface="Helvetica Neue" charset="0"/>
                <a:ea typeface="Helvetica Neue" charset="0"/>
                <a:cs typeface="Helvetica Neue" charset="0"/>
              </a:rPr>
              <a:t>, </a:t>
            </a:r>
            <a:r>
              <a:rPr lang="en-US" sz="2400" dirty="0" err="1">
                <a:solidFill>
                  <a:prstClr val="black"/>
                </a:solidFill>
                <a:latin typeface="Helvetica Neue" charset="0"/>
                <a:ea typeface="Helvetica Neue" charset="0"/>
                <a:cs typeface="Helvetica Neue" charset="0"/>
              </a:rPr>
              <a:t>Glulisine</a:t>
            </a:r>
            <a:endParaRPr lang="en-US" sz="2400" dirty="0">
              <a:solidFill>
                <a:prstClr val="black"/>
              </a:solidFill>
              <a:latin typeface="Helvetica Neue" charset="0"/>
              <a:ea typeface="Helvetica Neue" charset="0"/>
              <a:cs typeface="Helvetica Neue" charset="0"/>
            </a:endParaRP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 </a:t>
            </a:r>
            <a:r>
              <a:rPr lang="en-US" sz="2400" dirty="0">
                <a:solidFill>
                  <a:prstClr val="black"/>
                </a:solidFill>
                <a:latin typeface="Helvetica Neue" charset="0"/>
                <a:ea typeface="Helvetica Neue" charset="0"/>
                <a:cs typeface="Helvetica Neue" charset="0"/>
              </a:rPr>
              <a:t>Ultra-rapid: </a:t>
            </a:r>
            <a:r>
              <a:rPr lang="en-US" sz="2400" dirty="0" err="1">
                <a:solidFill>
                  <a:prstClr val="black"/>
                </a:solidFill>
                <a:latin typeface="Helvetica Neue" charset="0"/>
                <a:ea typeface="Helvetica Neue" charset="0"/>
                <a:cs typeface="Helvetica Neue" charset="0"/>
              </a:rPr>
              <a:t>Fiasp</a:t>
            </a:r>
            <a:r>
              <a:rPr lang="en-US" sz="2400" dirty="0">
                <a:solidFill>
                  <a:prstClr val="black"/>
                </a:solidFill>
                <a:latin typeface="Helvetica Neue" charset="0"/>
                <a:ea typeface="Helvetica Neue" charset="0"/>
                <a:cs typeface="Helvetica Neue" charset="0"/>
              </a:rPr>
              <a:t>, </a:t>
            </a:r>
            <a:r>
              <a:rPr lang="en-US" sz="2400" dirty="0" err="1">
                <a:solidFill>
                  <a:prstClr val="black"/>
                </a:solidFill>
                <a:latin typeface="Helvetica Neue" charset="0"/>
                <a:ea typeface="Helvetica Neue" charset="0"/>
                <a:cs typeface="Helvetica Neue" charset="0"/>
              </a:rPr>
              <a:t>Lyumjev</a:t>
            </a:r>
            <a:r>
              <a:rPr lang="en-US" sz="2400" dirty="0">
                <a:solidFill>
                  <a:prstClr val="black"/>
                </a:solidFill>
                <a:latin typeface="Helvetica Neue" charset="0"/>
                <a:ea typeface="Helvetica Neue" charset="0"/>
                <a:cs typeface="Helvetica Neue" charset="0"/>
              </a:rPr>
              <a:t>, Inhaled insulin</a:t>
            </a:r>
          </a:p>
          <a:p>
            <a:pPr marL="0" lvl="0" indent="0" algn="l" defTabSz="457200" rtl="0">
              <a:lnSpc>
                <a:spcPct val="100000"/>
              </a:lnSpc>
              <a:spcBef>
                <a:spcPts val="0"/>
              </a:spcBef>
              <a:buNone/>
              <a:defRPr sz="2000"/>
            </a:pPr>
            <a:endParaRPr lang="en-US" sz="2400" dirty="0">
              <a:solidFill>
                <a:prstClr val="black"/>
              </a:solidFill>
              <a:latin typeface="Helvetica Neue" charset="0"/>
              <a:ea typeface="Helvetica Neue" charset="0"/>
              <a:cs typeface="Helvetica Neue" charset="0"/>
            </a:endParaRPr>
          </a:p>
          <a:p>
            <a:pPr marL="0" lvl="0" indent="0" algn="l" defTabSz="457200" rtl="0">
              <a:lnSpc>
                <a:spcPct val="160000"/>
              </a:lnSpc>
              <a:spcBef>
                <a:spcPts val="0"/>
              </a:spcBef>
              <a:buNone/>
              <a:defRPr sz="2000" b="1">
                <a:solidFill>
                  <a:srgbClr val="0066CC"/>
                </a:solidFill>
              </a:defRPr>
            </a:pPr>
            <a:r>
              <a:rPr lang="en-US" sz="2400" b="1" dirty="0">
                <a:solidFill>
                  <a:srgbClr val="0066CC"/>
                </a:solidFill>
                <a:latin typeface="Helvetica Neue" charset="0"/>
                <a:ea typeface="Helvetica Neue" charset="0"/>
                <a:cs typeface="Helvetica Neue" charset="0"/>
              </a:rPr>
              <a:t>➤ Clinical Points:</a:t>
            </a:r>
          </a:p>
          <a:p>
            <a:pPr marL="0" lvl="0" indent="0" algn="l" defTabSz="457200" rtl="0">
              <a:lnSpc>
                <a:spcPct val="16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 • </a:t>
            </a:r>
            <a:r>
              <a:rPr lang="en-US" sz="2400" dirty="0">
                <a:solidFill>
                  <a:prstClr val="black"/>
                </a:solidFill>
                <a:latin typeface="Helvetica Neue" charset="0"/>
                <a:ea typeface="Helvetica Neue" charset="0"/>
                <a:cs typeface="Helvetica Neue" charset="0"/>
              </a:rPr>
              <a:t>All </a:t>
            </a:r>
            <a:r>
              <a:rPr lang="en-US" sz="2400" dirty="0" smtClean="0">
                <a:latin typeface="Helvetica" charset="0"/>
                <a:ea typeface="Helvetica" charset="0"/>
                <a:cs typeface="Helvetica" charset="0"/>
              </a:rPr>
              <a:t>bolus </a:t>
            </a:r>
            <a:r>
              <a:rPr lang="en-US" sz="2400" dirty="0">
                <a:latin typeface="Helvetica" charset="0"/>
                <a:ea typeface="Helvetica" charset="0"/>
                <a:cs typeface="Helvetica" charset="0"/>
              </a:rPr>
              <a:t>insulin </a:t>
            </a:r>
            <a:r>
              <a:rPr lang="en-US" sz="2400" dirty="0" smtClean="0">
                <a:latin typeface="Helvetica" charset="0"/>
                <a:ea typeface="Helvetica" charset="0"/>
                <a:cs typeface="Helvetica" charset="0"/>
              </a:rPr>
              <a:t>are </a:t>
            </a:r>
            <a:r>
              <a:rPr lang="en-US" sz="2400" dirty="0">
                <a:latin typeface="Helvetica" charset="0"/>
                <a:ea typeface="Helvetica" charset="0"/>
                <a:cs typeface="Helvetica" charset="0"/>
              </a:rPr>
              <a:t>effective in </a:t>
            </a:r>
            <a:r>
              <a:rPr lang="en-US" sz="2400" dirty="0" smtClean="0">
                <a:latin typeface="Helvetica" charset="0"/>
                <a:ea typeface="Helvetica" charset="0"/>
                <a:cs typeface="Helvetica" charset="0"/>
              </a:rPr>
              <a:t>lowering </a:t>
            </a:r>
            <a:r>
              <a:rPr lang="en-US" sz="2400" u="sng" dirty="0">
                <a:solidFill>
                  <a:srgbClr val="FF0000"/>
                </a:solidFill>
                <a:latin typeface="Helvetica" charset="0"/>
                <a:ea typeface="Helvetica" charset="0"/>
                <a:cs typeface="Helvetica" charset="0"/>
              </a:rPr>
              <a:t>postprandial glucose</a:t>
            </a:r>
            <a:r>
              <a:rPr lang="en-US" sz="2400" dirty="0">
                <a:latin typeface="Helvetica" charset="0"/>
                <a:ea typeface="Helvetica" charset="0"/>
                <a:cs typeface="Helvetica" charset="0"/>
              </a:rPr>
              <a:t> (PPG) </a:t>
            </a:r>
            <a:r>
              <a:rPr lang="en-US" sz="2400" dirty="0" smtClean="0">
                <a:latin typeface="Helvetica" charset="0"/>
                <a:ea typeface="Helvetica" charset="0"/>
                <a:cs typeface="Helvetica" charset="0"/>
              </a:rPr>
              <a:t>          </a:t>
            </a:r>
          </a:p>
          <a:p>
            <a:pPr marL="0" lvl="0" indent="0" algn="l" defTabSz="457200" rtl="0">
              <a:lnSpc>
                <a:spcPct val="100000"/>
              </a:lnSpc>
              <a:spcBef>
                <a:spcPts val="0"/>
              </a:spcBef>
              <a:buNone/>
              <a:defRPr sz="2000"/>
            </a:pPr>
            <a:r>
              <a:rPr lang="en-US" sz="2400" dirty="0" smtClean="0">
                <a:latin typeface="Helvetica" charset="0"/>
                <a:ea typeface="Helvetica" charset="0"/>
                <a:cs typeface="Helvetica" charset="0"/>
              </a:rPr>
              <a:t>     levels </a:t>
            </a:r>
            <a:r>
              <a:rPr lang="en-US" sz="2400" dirty="0" smtClean="0">
                <a:solidFill>
                  <a:prstClr val="black"/>
                </a:solidFill>
                <a:latin typeface="Helvetica Neue" charset="0"/>
                <a:ea typeface="Helvetica Neue" charset="0"/>
                <a:cs typeface="Helvetica Neue" charset="0"/>
              </a:rPr>
              <a:t>&amp; A1c</a:t>
            </a:r>
            <a:endParaRPr lang="en-US" sz="2400" dirty="0">
              <a:solidFill>
                <a:prstClr val="black"/>
              </a:solidFill>
              <a:latin typeface="Helvetica Neue" charset="0"/>
              <a:ea typeface="Helvetica Neue" charset="0"/>
              <a:cs typeface="Helvetica Neue" charset="0"/>
            </a:endParaRP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a:t>
            </a:r>
            <a:r>
              <a:rPr lang="en-US" sz="2400" dirty="0">
                <a:solidFill>
                  <a:prstClr val="black"/>
                </a:solidFill>
                <a:latin typeface="Helvetica Neue" charset="0"/>
                <a:ea typeface="Helvetica Neue" charset="0"/>
                <a:cs typeface="Helvetica Neue" charset="0"/>
              </a:rPr>
              <a:t> Rapid-acting: faster onset, shorter duration vs regular; </a:t>
            </a:r>
            <a:r>
              <a:rPr lang="en-US" sz="2400" dirty="0" smtClean="0">
                <a:solidFill>
                  <a:prstClr val="black"/>
                </a:solidFill>
                <a:latin typeface="Helvetica Neue" charset="0"/>
                <a:ea typeface="Helvetica Neue" charset="0"/>
                <a:cs typeface="Helvetica Neue" charset="0"/>
              </a:rPr>
              <a:t>give </a:t>
            </a:r>
            <a:r>
              <a:rPr lang="en-US" sz="2400" dirty="0" smtClean="0">
                <a:solidFill>
                  <a:srgbClr val="FF0000"/>
                </a:solidFill>
                <a:latin typeface="Helvetica Neue" charset="0"/>
                <a:ea typeface="Helvetica Neue" charset="0"/>
                <a:cs typeface="Helvetica Neue" charset="0"/>
              </a:rPr>
              <a:t>15 </a:t>
            </a:r>
            <a:r>
              <a:rPr lang="en-US" sz="2400" dirty="0">
                <a:solidFill>
                  <a:srgbClr val="FF0000"/>
                </a:solidFill>
                <a:latin typeface="Helvetica Neue" charset="0"/>
                <a:ea typeface="Helvetica Neue" charset="0"/>
                <a:cs typeface="Helvetica Neue" charset="0"/>
              </a:rPr>
              <a:t>min </a:t>
            </a:r>
            <a:r>
              <a:rPr lang="en-US" sz="2400" dirty="0" smtClean="0">
                <a:solidFill>
                  <a:srgbClr val="FF0000"/>
                </a:solidFill>
                <a:latin typeface="Helvetica Neue" charset="0"/>
                <a:ea typeface="Helvetica Neue" charset="0"/>
                <a:cs typeface="Helvetica Neue" charset="0"/>
              </a:rPr>
              <a:t> </a:t>
            </a:r>
          </a:p>
          <a:p>
            <a:pPr marL="0" lvl="0" indent="0" algn="l" defTabSz="457200" rtl="0">
              <a:lnSpc>
                <a:spcPct val="100000"/>
              </a:lnSpc>
              <a:spcBef>
                <a:spcPts val="0"/>
              </a:spcBef>
              <a:buNone/>
              <a:defRPr sz="2000"/>
            </a:pPr>
            <a:r>
              <a:rPr lang="en-US" sz="2400" dirty="0" smtClean="0">
                <a:solidFill>
                  <a:prstClr val="black"/>
                </a:solidFill>
                <a:latin typeface="Helvetica Neue" charset="0"/>
                <a:ea typeface="Helvetica Neue" charset="0"/>
                <a:cs typeface="Helvetica Neue" charset="0"/>
              </a:rPr>
              <a:t>     before </a:t>
            </a:r>
            <a:r>
              <a:rPr lang="en-US" sz="2400" dirty="0">
                <a:solidFill>
                  <a:prstClr val="black"/>
                </a:solidFill>
                <a:latin typeface="Helvetica Neue" charset="0"/>
                <a:ea typeface="Helvetica Neue" charset="0"/>
                <a:cs typeface="Helvetica Neue" charset="0"/>
              </a:rPr>
              <a:t>meals</a:t>
            </a: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a:t>
            </a:r>
            <a:r>
              <a:rPr lang="en-US" sz="2400" dirty="0">
                <a:solidFill>
                  <a:prstClr val="black"/>
                </a:solidFill>
                <a:latin typeface="Helvetica Neue" charset="0"/>
                <a:ea typeface="Helvetica Neue" charset="0"/>
                <a:cs typeface="Helvetica Neue" charset="0"/>
              </a:rPr>
              <a:t> Guidelines (T1D): prefer rapid-acting → lower hypoglycemia risk</a:t>
            </a: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a:t>
            </a:r>
            <a:r>
              <a:rPr lang="en-US" sz="2400" dirty="0">
                <a:solidFill>
                  <a:prstClr val="black"/>
                </a:solidFill>
                <a:latin typeface="Helvetica Neue" charset="0"/>
                <a:ea typeface="Helvetica Neue" charset="0"/>
                <a:cs typeface="Helvetica Neue" charset="0"/>
              </a:rPr>
              <a:t> Regular insulin: option if cost is limiting</a:t>
            </a: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 • </a:t>
            </a:r>
            <a:r>
              <a:rPr lang="en-US" sz="2400" dirty="0">
                <a:solidFill>
                  <a:prstClr val="black"/>
                </a:solidFill>
                <a:latin typeface="Helvetica Neue" charset="0"/>
                <a:ea typeface="Helvetica Neue" charset="0"/>
                <a:cs typeface="Helvetica Neue" charset="0"/>
              </a:rPr>
              <a:t>Ultra-rapid: useful for rapid post-meal glucose rise, faster onset</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960521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rmAutofit fontScale="90000"/>
          </a:bodyPr>
          <a:lstStyle/>
          <a:p>
            <a:pPr algn="l" rtl="0"/>
            <a:r>
              <a:rPr lang="en-US" sz="3600" dirty="0" smtClean="0">
                <a:solidFill>
                  <a:srgbClr val="0070C0"/>
                </a:solidFill>
                <a:latin typeface="Helvetica Neue Medium" charset="0"/>
                <a:ea typeface="Helvetica Neue Medium" charset="0"/>
                <a:cs typeface="Helvetica Neue Medium" charset="0"/>
              </a:rPr>
              <a:t/>
            </a:r>
            <a:br>
              <a:rPr lang="en-US" sz="3600" dirty="0" smtClean="0">
                <a:solidFill>
                  <a:srgbClr val="0070C0"/>
                </a:solidFill>
                <a:latin typeface="Helvetica Neue Medium" charset="0"/>
                <a:ea typeface="Helvetica Neue Medium" charset="0"/>
                <a:cs typeface="Helvetica Neue Medium" charset="0"/>
              </a:rPr>
            </a:br>
            <a:r>
              <a:rPr lang="en-US" sz="3600" dirty="0" smtClean="0">
                <a:solidFill>
                  <a:srgbClr val="0070C0"/>
                </a:solidFill>
                <a:latin typeface="Helvetica Neue Medium" charset="0"/>
                <a:ea typeface="Helvetica Neue Medium" charset="0"/>
                <a:cs typeface="Helvetica Neue Medium" charset="0"/>
              </a:rPr>
              <a:t>Basal insulin </a:t>
            </a:r>
            <a:r>
              <a:rPr lang="en-US" sz="3600" dirty="0">
                <a:solidFill>
                  <a:srgbClr val="0070C0"/>
                </a:solidFill>
                <a:latin typeface="Helvetica Neue Medium" charset="0"/>
                <a:ea typeface="Helvetica Neue Medium" charset="0"/>
                <a:cs typeface="Helvetica Neue Medium" charset="0"/>
              </a:rPr>
              <a:t/>
            </a:r>
            <a:br>
              <a:rPr lang="en-US" sz="3600" dirty="0">
                <a:solidFill>
                  <a:srgbClr val="0070C0"/>
                </a:solidFill>
                <a:latin typeface="Helvetica Neue Medium" charset="0"/>
                <a:ea typeface="Helvetica Neue Medium" charset="0"/>
                <a:cs typeface="Helvetica Neue Medium" charset="0"/>
              </a:rPr>
            </a:br>
            <a:endParaRPr lang="x-none" sz="3600" dirty="0">
              <a:solidFill>
                <a:srgbClr val="0070C0"/>
              </a:solidFill>
              <a:latin typeface="Helvetica Neue Medium" charset="0"/>
              <a:ea typeface="Helvetica Neue Medium" charset="0"/>
              <a:cs typeface="Helvetica Neue Medium" charset="0"/>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412124" y="1081826"/>
            <a:ext cx="11573814" cy="5756974"/>
          </a:xfrm>
        </p:spPr>
        <p:txBody>
          <a:bodyPr>
            <a:normAutofit/>
          </a:bodyPr>
          <a:lstStyle/>
          <a:p>
            <a:pPr marL="0" lvl="0" indent="0" algn="l" defTabSz="457200" rtl="0">
              <a:lnSpc>
                <a:spcPct val="100000"/>
              </a:lnSpc>
              <a:spcBef>
                <a:spcPts val="0"/>
              </a:spcBef>
              <a:buNone/>
            </a:pPr>
            <a:endParaRPr lang="en-US" sz="1800" dirty="0">
              <a:solidFill>
                <a:prstClr val="black"/>
              </a:solidFill>
            </a:endParaRPr>
          </a:p>
          <a:p>
            <a:pPr marL="0" lvl="0" indent="0" algn="l" defTabSz="457200" rtl="0">
              <a:lnSpc>
                <a:spcPct val="150000"/>
              </a:lnSpc>
              <a:spcBef>
                <a:spcPts val="0"/>
              </a:spcBef>
              <a:buNone/>
              <a:defRPr sz="2000" b="1">
                <a:solidFill>
                  <a:srgbClr val="0066CC"/>
                </a:solidFill>
              </a:defRPr>
            </a:pPr>
            <a:r>
              <a:rPr lang="en-US" sz="2400" b="1" dirty="0">
                <a:solidFill>
                  <a:srgbClr val="0066CC"/>
                </a:solidFill>
                <a:latin typeface="Helvetica Neue" charset="0"/>
                <a:ea typeface="Helvetica Neue" charset="0"/>
                <a:cs typeface="Helvetica Neue" charset="0"/>
              </a:rPr>
              <a:t>➤ Types:</a:t>
            </a:r>
          </a:p>
          <a:p>
            <a:pPr marL="0" lvl="0" indent="0" algn="l" defTabSz="457200" rtl="0">
              <a:lnSpc>
                <a:spcPct val="15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a:solidFill>
                  <a:srgbClr val="FF0000"/>
                </a:solidFill>
                <a:latin typeface="Helvetica Neue" charset="0"/>
                <a:ea typeface="Helvetica Neue" charset="0"/>
                <a:cs typeface="Helvetica Neue" charset="0"/>
              </a:rPr>
              <a:t>•</a:t>
            </a:r>
            <a:r>
              <a:rPr lang="en-US" sz="2400" dirty="0">
                <a:solidFill>
                  <a:prstClr val="black"/>
                </a:solidFill>
                <a:latin typeface="Helvetica Neue" charset="0"/>
                <a:ea typeface="Helvetica Neue" charset="0"/>
                <a:cs typeface="Helvetica Neue" charset="0"/>
              </a:rPr>
              <a:t> </a:t>
            </a:r>
            <a:r>
              <a:rPr lang="en-US" sz="2400" dirty="0" smtClean="0">
                <a:solidFill>
                  <a:prstClr val="black"/>
                </a:solidFill>
                <a:latin typeface="Helvetica Neue Medium" charset="0"/>
                <a:ea typeface="Helvetica Neue Medium" charset="0"/>
                <a:cs typeface="Helvetica Neue Medium" charset="0"/>
              </a:rPr>
              <a:t>Long-acting </a:t>
            </a:r>
            <a:r>
              <a:rPr lang="en-US" sz="2400" dirty="0">
                <a:solidFill>
                  <a:prstClr val="black"/>
                </a:solidFill>
                <a:latin typeface="Helvetica Neue Medium" charset="0"/>
                <a:ea typeface="Helvetica Neue Medium" charset="0"/>
                <a:cs typeface="Helvetica Neue Medium" charset="0"/>
              </a:rPr>
              <a:t>analogs: </a:t>
            </a:r>
            <a:r>
              <a:rPr lang="en-US" sz="2400" dirty="0">
                <a:solidFill>
                  <a:prstClr val="black"/>
                </a:solidFill>
                <a:latin typeface="Helvetica Neue" charset="0"/>
                <a:ea typeface="Helvetica Neue" charset="0"/>
                <a:cs typeface="Helvetica Neue" charset="0"/>
              </a:rPr>
              <a:t>Detemir, Glargine U-100, Glargine U-300</a:t>
            </a:r>
            <a:r>
              <a:rPr lang="en-US" sz="2400" dirty="0" smtClean="0">
                <a:solidFill>
                  <a:prstClr val="black"/>
                </a:solidFill>
                <a:latin typeface="Helvetica Neue" charset="0"/>
                <a:ea typeface="Helvetica Neue" charset="0"/>
                <a:cs typeface="Helvetica Neue" charset="0"/>
              </a:rPr>
              <a:t>, Degludec</a:t>
            </a:r>
          </a:p>
          <a:p>
            <a:pPr marL="0" lvl="0" indent="0" algn="l" defTabSz="457200" rtl="0">
              <a:lnSpc>
                <a:spcPct val="150000"/>
              </a:lnSpc>
              <a:spcBef>
                <a:spcPts val="0"/>
              </a:spcBef>
              <a:buNone/>
              <a:defRPr sz="2000"/>
            </a:pPr>
            <a:r>
              <a:rPr lang="en-US" sz="2400" dirty="0" smtClean="0">
                <a:solidFill>
                  <a:srgbClr val="FF0000"/>
                </a:solidFill>
                <a:latin typeface="Helvetica Neue" charset="0"/>
                <a:ea typeface="Helvetica Neue" charset="0"/>
                <a:cs typeface="Helvetica Neue" charset="0"/>
              </a:rPr>
              <a:t>   •</a:t>
            </a:r>
            <a:r>
              <a:rPr lang="en-US" sz="2400" dirty="0" smtClean="0">
                <a:solidFill>
                  <a:prstClr val="black"/>
                </a:solidFill>
                <a:latin typeface="Helvetica Neue" charset="0"/>
                <a:ea typeface="Helvetica Neue" charset="0"/>
                <a:cs typeface="Helvetica Neue" charset="0"/>
              </a:rPr>
              <a:t> </a:t>
            </a:r>
            <a:r>
              <a:rPr lang="en-US" sz="2400" dirty="0">
                <a:solidFill>
                  <a:prstClr val="black"/>
                </a:solidFill>
                <a:latin typeface="Helvetica Neue Medium" charset="0"/>
                <a:ea typeface="Helvetica Neue Medium" charset="0"/>
                <a:cs typeface="Helvetica Neue Medium" charset="0"/>
              </a:rPr>
              <a:t>Intermediate-acting: </a:t>
            </a:r>
            <a:r>
              <a:rPr lang="en-US" sz="2400" dirty="0">
                <a:solidFill>
                  <a:prstClr val="black"/>
                </a:solidFill>
                <a:latin typeface="Helvetica Neue" charset="0"/>
                <a:ea typeface="Helvetica Neue" charset="0"/>
                <a:cs typeface="Helvetica Neue" charset="0"/>
              </a:rPr>
              <a:t>NPH insulin</a:t>
            </a:r>
          </a:p>
          <a:p>
            <a:pPr marL="0" lvl="0" indent="0" algn="l" defTabSz="457200" rtl="0">
              <a:lnSpc>
                <a:spcPct val="100000"/>
              </a:lnSpc>
              <a:spcBef>
                <a:spcPts val="0"/>
              </a:spcBef>
              <a:buNone/>
              <a:defRPr sz="2000"/>
            </a:pPr>
            <a:endParaRPr lang="en-US" sz="2400" dirty="0">
              <a:solidFill>
                <a:prstClr val="black"/>
              </a:solidFill>
              <a:latin typeface="Helvetica Neue" charset="0"/>
              <a:ea typeface="Helvetica Neue" charset="0"/>
              <a:cs typeface="Helvetica Neue" charset="0"/>
            </a:endParaRPr>
          </a:p>
          <a:p>
            <a:pPr marL="0" lvl="0" indent="0" algn="l" defTabSz="457200" rtl="0">
              <a:lnSpc>
                <a:spcPct val="150000"/>
              </a:lnSpc>
              <a:spcBef>
                <a:spcPts val="0"/>
              </a:spcBef>
              <a:buNone/>
              <a:defRPr sz="2000" b="1">
                <a:solidFill>
                  <a:srgbClr val="0066CC"/>
                </a:solidFill>
              </a:defRPr>
            </a:pPr>
            <a:r>
              <a:rPr lang="en-US" sz="2400" b="1" dirty="0">
                <a:solidFill>
                  <a:srgbClr val="0066CC"/>
                </a:solidFill>
                <a:latin typeface="Helvetica Neue" charset="0"/>
                <a:ea typeface="Helvetica Neue" charset="0"/>
                <a:cs typeface="Helvetica Neue" charset="0"/>
              </a:rPr>
              <a:t>➤ Clinical Points</a:t>
            </a:r>
            <a:r>
              <a:rPr lang="en-US" sz="2400" b="1" dirty="0" smtClean="0">
                <a:solidFill>
                  <a:srgbClr val="0066CC"/>
                </a:solidFill>
                <a:latin typeface="Helvetica Neue" charset="0"/>
                <a:ea typeface="Helvetica Neue" charset="0"/>
                <a:cs typeface="Helvetica Neue" charset="0"/>
              </a:rPr>
              <a:t>:</a:t>
            </a:r>
            <a:endParaRPr lang="en-US" sz="2400" b="1" dirty="0">
              <a:solidFill>
                <a:srgbClr val="0066CC"/>
              </a:solidFill>
              <a:latin typeface="Helvetica Neue" charset="0"/>
              <a:ea typeface="Helvetica Neue" charset="0"/>
              <a:cs typeface="Helvetica Neue" charset="0"/>
            </a:endParaRPr>
          </a:p>
          <a:p>
            <a:pPr marL="0" lvl="0" indent="0" algn="l" defTabSz="457200" rtl="0">
              <a:lnSpc>
                <a:spcPct val="150000"/>
              </a:lnSpc>
              <a:spcBef>
                <a:spcPts val="0"/>
              </a:spcBef>
              <a:buNone/>
              <a:defRPr sz="2000"/>
            </a:pPr>
            <a:r>
              <a:rPr lang="en-US" sz="2400" dirty="0" smtClean="0">
                <a:solidFill>
                  <a:prstClr val="black"/>
                </a:solidFill>
                <a:latin typeface="Helvetica Neue" charset="0"/>
                <a:ea typeface="Helvetica Neue" charset="0"/>
                <a:cs typeface="Helvetica Neue" charset="0"/>
              </a:rPr>
              <a:t>   </a:t>
            </a:r>
            <a:r>
              <a:rPr lang="en-US" sz="2400" dirty="0" smtClean="0">
                <a:solidFill>
                  <a:srgbClr val="FF0000"/>
                </a:solidFill>
                <a:latin typeface="Helvetica Neue" charset="0"/>
                <a:ea typeface="Helvetica Neue" charset="0"/>
                <a:cs typeface="Helvetica Neue" charset="0"/>
              </a:rPr>
              <a:t>•</a:t>
            </a:r>
            <a:r>
              <a:rPr lang="en-US" sz="2400" dirty="0" smtClean="0">
                <a:solidFill>
                  <a:prstClr val="black"/>
                </a:solidFill>
                <a:latin typeface="Helvetica Neue" charset="0"/>
                <a:ea typeface="Helvetica Neue" charset="0"/>
                <a:cs typeface="Helvetica Neue" charset="0"/>
              </a:rPr>
              <a:t> All effective in </a:t>
            </a:r>
            <a:r>
              <a:rPr lang="en-US" sz="2400" dirty="0" smtClean="0">
                <a:latin typeface="Helvetica" charset="0"/>
                <a:ea typeface="Helvetica" charset="0"/>
                <a:cs typeface="Helvetica" charset="0"/>
              </a:rPr>
              <a:t>lowering </a:t>
            </a:r>
            <a:r>
              <a:rPr lang="en-US" sz="2400" dirty="0">
                <a:solidFill>
                  <a:srgbClr val="FF0000"/>
                </a:solidFill>
                <a:latin typeface="Helvetica" charset="0"/>
                <a:ea typeface="Helvetica" charset="0"/>
                <a:cs typeface="Helvetica" charset="0"/>
              </a:rPr>
              <a:t>fasting plasma glucose (FPG</a:t>
            </a:r>
            <a:r>
              <a:rPr lang="en-US" sz="2400" dirty="0" smtClean="0">
                <a:solidFill>
                  <a:srgbClr val="FF0000"/>
                </a:solidFill>
                <a:latin typeface="Helvetica" charset="0"/>
                <a:ea typeface="Helvetica" charset="0"/>
                <a:cs typeface="Helvetica" charset="0"/>
              </a:rPr>
              <a:t>)</a:t>
            </a:r>
            <a:r>
              <a:rPr lang="en-US" sz="2400" dirty="0">
                <a:solidFill>
                  <a:srgbClr val="FF0000"/>
                </a:solidFill>
                <a:latin typeface="Helvetica Neue" charset="0"/>
                <a:ea typeface="Helvetica Neue" charset="0"/>
                <a:cs typeface="Helvetica Neue" charset="0"/>
              </a:rPr>
              <a:t> </a:t>
            </a:r>
            <a:r>
              <a:rPr lang="en-US" sz="2400" dirty="0" smtClean="0">
                <a:solidFill>
                  <a:srgbClr val="FF0000"/>
                </a:solidFill>
                <a:latin typeface="Helvetica Neue" charset="0"/>
                <a:ea typeface="Helvetica Neue" charset="0"/>
                <a:cs typeface="Helvetica Neue" charset="0"/>
              </a:rPr>
              <a:t>&amp; </a:t>
            </a:r>
            <a:r>
              <a:rPr lang="en-US" sz="2400" dirty="0">
                <a:solidFill>
                  <a:srgbClr val="FF0000"/>
                </a:solidFill>
                <a:latin typeface="Helvetica Neue" charset="0"/>
                <a:ea typeface="Helvetica Neue" charset="0"/>
                <a:cs typeface="Helvetica Neue" charset="0"/>
              </a:rPr>
              <a:t>A1c</a:t>
            </a:r>
            <a:r>
              <a:rPr lang="en-US" sz="2400" dirty="0">
                <a:solidFill>
                  <a:prstClr val="black"/>
                </a:solidFill>
                <a:latin typeface="Helvetica Neue" charset="0"/>
                <a:ea typeface="Helvetica Neue" charset="0"/>
                <a:cs typeface="Helvetica Neue" charset="0"/>
              </a:rPr>
              <a:t>	</a:t>
            </a:r>
            <a:endParaRPr lang="en-US" sz="2400" dirty="0" smtClean="0">
              <a:solidFill>
                <a:prstClr val="black"/>
              </a:solidFill>
              <a:latin typeface="Helvetica Neue" charset="0"/>
              <a:ea typeface="Helvetica Neue" charset="0"/>
              <a:cs typeface="Helvetica Neue" charset="0"/>
            </a:endParaRPr>
          </a:p>
          <a:p>
            <a:pPr marL="0" lvl="0" indent="0" algn="l" defTabSz="457200" rtl="0">
              <a:lnSpc>
                <a:spcPct val="100000"/>
              </a:lnSpc>
              <a:spcBef>
                <a:spcPts val="0"/>
              </a:spcBef>
              <a:buNone/>
              <a:defRPr sz="2000"/>
            </a:pPr>
            <a:r>
              <a:rPr lang="en-US" sz="2400" dirty="0">
                <a:solidFill>
                  <a:srgbClr val="FF0000"/>
                </a:solidFill>
                <a:latin typeface="Helvetica Neue" charset="0"/>
                <a:ea typeface="Helvetica Neue" charset="0"/>
                <a:cs typeface="Helvetica Neue" charset="0"/>
              </a:rPr>
              <a:t> </a:t>
            </a:r>
            <a:r>
              <a:rPr lang="en-US" sz="2400" dirty="0" smtClean="0">
                <a:solidFill>
                  <a:srgbClr val="FF0000"/>
                </a:solidFill>
                <a:latin typeface="Helvetica Neue" charset="0"/>
                <a:ea typeface="Helvetica Neue" charset="0"/>
                <a:cs typeface="Helvetica Neue" charset="0"/>
              </a:rPr>
              <a:t>  •</a:t>
            </a:r>
            <a:r>
              <a:rPr lang="en-US" sz="2400" dirty="0">
                <a:solidFill>
                  <a:prstClr val="black"/>
                </a:solidFill>
                <a:latin typeface="Helvetica Neue" charset="0"/>
                <a:ea typeface="Helvetica Neue" charset="0"/>
                <a:cs typeface="Helvetica Neue" charset="0"/>
              </a:rPr>
              <a:t>	NPH: has peak effect, &lt;24 h duration → less ideal as </a:t>
            </a:r>
            <a:r>
              <a:rPr lang="en-US" sz="2400" dirty="0" smtClean="0">
                <a:solidFill>
                  <a:prstClr val="black"/>
                </a:solidFill>
                <a:latin typeface="Helvetica Neue" charset="0"/>
                <a:ea typeface="Helvetica Neue" charset="0"/>
                <a:cs typeface="Helvetica Neue" charset="0"/>
              </a:rPr>
              <a:t>basal</a:t>
            </a: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smtClean="0">
                <a:solidFill>
                  <a:prstClr val="black"/>
                </a:solidFill>
                <a:latin typeface="Helvetica Neue" charset="0"/>
                <a:ea typeface="Helvetica Neue" charset="0"/>
                <a:cs typeface="Helvetica Neue" charset="0"/>
              </a:rPr>
              <a:t>  </a:t>
            </a:r>
            <a:r>
              <a:rPr lang="en-US" sz="2400" dirty="0" smtClean="0">
                <a:solidFill>
                  <a:srgbClr val="FF0000"/>
                </a:solidFill>
                <a:latin typeface="Helvetica Neue" charset="0"/>
                <a:ea typeface="Helvetica Neue" charset="0"/>
                <a:cs typeface="Helvetica Neue" charset="0"/>
              </a:rPr>
              <a:t>•</a:t>
            </a:r>
            <a:r>
              <a:rPr lang="en-US" sz="2400" dirty="0">
                <a:solidFill>
                  <a:srgbClr val="FF0000"/>
                </a:solidFill>
                <a:latin typeface="Helvetica Neue" charset="0"/>
                <a:ea typeface="Helvetica Neue" charset="0"/>
                <a:cs typeface="Helvetica Neue" charset="0"/>
              </a:rPr>
              <a:t>	</a:t>
            </a:r>
            <a:r>
              <a:rPr lang="en-US" sz="2400" dirty="0">
                <a:solidFill>
                  <a:prstClr val="black"/>
                </a:solidFill>
                <a:latin typeface="Helvetica Neue Medium" charset="0"/>
                <a:ea typeface="Helvetica Neue Medium" charset="0"/>
                <a:cs typeface="Helvetica Neue Medium" charset="0"/>
              </a:rPr>
              <a:t>Dosing:</a:t>
            </a:r>
            <a:r>
              <a:rPr lang="en-US" sz="2400" dirty="0">
                <a:solidFill>
                  <a:prstClr val="black"/>
                </a:solidFill>
                <a:latin typeface="Helvetica Neue" charset="0"/>
                <a:ea typeface="Helvetica Neue" charset="0"/>
                <a:cs typeface="Helvetica Neue" charset="0"/>
              </a:rPr>
              <a:t>	</a:t>
            </a:r>
            <a:endParaRPr lang="en-US" sz="2400" dirty="0" smtClean="0">
              <a:solidFill>
                <a:prstClr val="black"/>
              </a:solidFill>
              <a:latin typeface="Helvetica Neue" charset="0"/>
              <a:ea typeface="Helvetica Neue" charset="0"/>
              <a:cs typeface="Helvetica Neue" charset="0"/>
            </a:endParaRP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smtClean="0">
                <a:solidFill>
                  <a:prstClr val="black"/>
                </a:solidFill>
                <a:latin typeface="Helvetica Neue" charset="0"/>
                <a:ea typeface="Helvetica Neue" charset="0"/>
                <a:cs typeface="Helvetica Neue" charset="0"/>
              </a:rPr>
              <a:t> </a:t>
            </a:r>
            <a:r>
              <a:rPr lang="en-US" sz="2400" dirty="0" smtClean="0">
                <a:solidFill>
                  <a:srgbClr val="FF0000"/>
                </a:solidFill>
                <a:latin typeface="Helvetica Neue" charset="0"/>
                <a:ea typeface="Helvetica Neue" charset="0"/>
                <a:cs typeface="Helvetica Neue" charset="0"/>
              </a:rPr>
              <a:t>    • </a:t>
            </a:r>
            <a:r>
              <a:rPr lang="en-US" sz="2400" dirty="0" smtClean="0">
                <a:solidFill>
                  <a:prstClr val="black"/>
                </a:solidFill>
                <a:latin typeface="Helvetica Neue" charset="0"/>
                <a:ea typeface="Helvetica Neue" charset="0"/>
                <a:cs typeface="Helvetica Neue" charset="0"/>
              </a:rPr>
              <a:t>T1D</a:t>
            </a:r>
            <a:r>
              <a:rPr lang="en-US" sz="2400" dirty="0">
                <a:solidFill>
                  <a:prstClr val="black"/>
                </a:solidFill>
                <a:latin typeface="Helvetica Neue" charset="0"/>
                <a:ea typeface="Helvetica Neue" charset="0"/>
                <a:cs typeface="Helvetica Neue" charset="0"/>
              </a:rPr>
              <a:t>: requires twice daily	</a:t>
            </a:r>
            <a:endParaRPr lang="en-US" sz="2400" dirty="0" smtClean="0">
              <a:solidFill>
                <a:prstClr val="black"/>
              </a:solidFill>
              <a:latin typeface="Helvetica Neue" charset="0"/>
              <a:ea typeface="Helvetica Neue" charset="0"/>
              <a:cs typeface="Helvetica Neue" charset="0"/>
            </a:endParaRPr>
          </a:p>
          <a:p>
            <a:pPr marL="0" lvl="0" indent="0" algn="l" defTabSz="457200" rtl="0">
              <a:lnSpc>
                <a:spcPct val="100000"/>
              </a:lnSpc>
              <a:spcBef>
                <a:spcPts val="0"/>
              </a:spcBef>
              <a:buNone/>
              <a:defRPr sz="2000"/>
            </a:pPr>
            <a:r>
              <a:rPr lang="en-US" sz="2400" dirty="0">
                <a:solidFill>
                  <a:prstClr val="black"/>
                </a:solidFill>
                <a:latin typeface="Helvetica Neue" charset="0"/>
                <a:ea typeface="Helvetica Neue" charset="0"/>
                <a:cs typeface="Helvetica Neue" charset="0"/>
              </a:rPr>
              <a:t> </a:t>
            </a:r>
            <a:r>
              <a:rPr lang="en-US" sz="2400" dirty="0" smtClean="0">
                <a:solidFill>
                  <a:prstClr val="black"/>
                </a:solidFill>
                <a:latin typeface="Helvetica Neue" charset="0"/>
                <a:ea typeface="Helvetica Neue" charset="0"/>
                <a:cs typeface="Helvetica Neue" charset="0"/>
              </a:rPr>
              <a:t>     </a:t>
            </a:r>
            <a:r>
              <a:rPr lang="en-US" sz="2400" dirty="0" smtClean="0">
                <a:solidFill>
                  <a:srgbClr val="FF0000"/>
                </a:solidFill>
                <a:latin typeface="Helvetica Neue" charset="0"/>
                <a:ea typeface="Helvetica Neue" charset="0"/>
                <a:cs typeface="Helvetica Neue" charset="0"/>
              </a:rPr>
              <a:t>•</a:t>
            </a:r>
            <a:r>
              <a:rPr lang="en-US" sz="2400" dirty="0" smtClean="0">
                <a:solidFill>
                  <a:prstClr val="black"/>
                </a:solidFill>
                <a:latin typeface="Helvetica Neue" charset="0"/>
                <a:ea typeface="Helvetica Neue" charset="0"/>
                <a:cs typeface="Helvetica Neue" charset="0"/>
              </a:rPr>
              <a:t> T2D</a:t>
            </a:r>
            <a:r>
              <a:rPr lang="en-US" sz="2400" dirty="0">
                <a:solidFill>
                  <a:prstClr val="black"/>
                </a:solidFill>
                <a:latin typeface="Helvetica Neue" charset="0"/>
                <a:ea typeface="Helvetica Neue" charset="0"/>
                <a:cs typeface="Helvetica Neue" charset="0"/>
              </a:rPr>
              <a:t>: may also need BID dosing</a:t>
            </a:r>
            <a:endParaRPr lang="en-US" dirty="0"/>
          </a:p>
        </p:txBody>
      </p:sp>
    </p:spTree>
    <p:extLst>
      <p:ext uri="{BB962C8B-B14F-4D97-AF65-F5344CB8AC3E}">
        <p14:creationId xmlns:p14="http://schemas.microsoft.com/office/powerpoint/2010/main" val="32845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a:xfrm>
            <a:off x="838199" y="394437"/>
            <a:ext cx="10515600" cy="1325563"/>
          </a:xfrm>
        </p:spPr>
        <p:txBody>
          <a:bodyPr>
            <a:normAutofit fontScale="90000"/>
          </a:bodyPr>
          <a:lstStyle/>
          <a:p>
            <a:pPr algn="l" rtl="0"/>
            <a:r>
              <a:rPr lang="en-US" sz="3600" dirty="0" smtClean="0">
                <a:solidFill>
                  <a:srgbClr val="0070C0"/>
                </a:solidFill>
                <a:latin typeface="Helvetica Neue Medium" charset="0"/>
                <a:ea typeface="Helvetica Neue Medium" charset="0"/>
                <a:cs typeface="Helvetica Neue Medium" charset="0"/>
              </a:rPr>
              <a:t/>
            </a:r>
            <a:br>
              <a:rPr lang="en-US" sz="3600" dirty="0" smtClean="0">
                <a:solidFill>
                  <a:srgbClr val="0070C0"/>
                </a:solidFill>
                <a:latin typeface="Helvetica Neue Medium" charset="0"/>
                <a:ea typeface="Helvetica Neue Medium" charset="0"/>
                <a:cs typeface="Helvetica Neue Medium" charset="0"/>
              </a:rPr>
            </a:br>
            <a:r>
              <a:rPr lang="en-US" sz="3600" dirty="0" smtClean="0">
                <a:solidFill>
                  <a:srgbClr val="0070C0"/>
                </a:solidFill>
                <a:latin typeface="Helvetica Neue Medium" charset="0"/>
                <a:ea typeface="Helvetica Neue Medium" charset="0"/>
                <a:cs typeface="Helvetica Neue Medium" charset="0"/>
              </a:rPr>
              <a:t>Basal insulin </a:t>
            </a:r>
            <a:r>
              <a:rPr lang="en-US" sz="3600" dirty="0">
                <a:solidFill>
                  <a:srgbClr val="0070C0"/>
                </a:solidFill>
                <a:latin typeface="Helvetica Neue Medium" charset="0"/>
                <a:ea typeface="Helvetica Neue Medium" charset="0"/>
                <a:cs typeface="Helvetica Neue Medium" charset="0"/>
              </a:rPr>
              <a:t/>
            </a:r>
            <a:br>
              <a:rPr lang="en-US" sz="3600" dirty="0">
                <a:solidFill>
                  <a:srgbClr val="0070C0"/>
                </a:solidFill>
                <a:latin typeface="Helvetica Neue Medium" charset="0"/>
                <a:ea typeface="Helvetica Neue Medium" charset="0"/>
                <a:cs typeface="Helvetica Neue Medium" charset="0"/>
              </a:rPr>
            </a:br>
            <a:endParaRPr lang="x-none" sz="3600" dirty="0">
              <a:solidFill>
                <a:srgbClr val="0070C0"/>
              </a:solidFill>
              <a:latin typeface="Helvetica Neue Medium" charset="0"/>
              <a:ea typeface="Helvetica Neue Medium" charset="0"/>
              <a:cs typeface="Helvetica Neue Medium" charset="0"/>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693311" y="1739989"/>
            <a:ext cx="10805375" cy="4358827"/>
          </a:xfrm>
        </p:spPr>
        <p:txBody>
          <a:bodyPr>
            <a:normAutofit/>
          </a:bodyPr>
          <a:lstStyle/>
          <a:p>
            <a:pPr marL="342900" lvl="0" indent="-342900" algn="l" rtl="0">
              <a:lnSpc>
                <a:spcPct val="100000"/>
              </a:lnSpc>
              <a:buClr>
                <a:srgbClr val="0070C0"/>
              </a:buClr>
              <a:buFont typeface="Wingdings" charset="2"/>
              <a:buChar char="§"/>
            </a:pPr>
            <a:r>
              <a:rPr lang="en-US" sz="2400" dirty="0">
                <a:solidFill>
                  <a:prstClr val="black"/>
                </a:solidFill>
                <a:latin typeface="Helvetica" charset="0"/>
                <a:ea typeface="Helvetica" charset="0"/>
                <a:cs typeface="Helvetica" charset="0"/>
              </a:rPr>
              <a:t>Insulin </a:t>
            </a:r>
            <a:r>
              <a:rPr lang="en-US" sz="2400" dirty="0" err="1">
                <a:solidFill>
                  <a:prstClr val="black"/>
                </a:solidFill>
                <a:latin typeface="Helvetica" charset="0"/>
                <a:ea typeface="Helvetica" charset="0"/>
                <a:cs typeface="Helvetica" charset="0"/>
              </a:rPr>
              <a:t>detemir</a:t>
            </a:r>
            <a:r>
              <a:rPr lang="en-US" sz="2400" dirty="0">
                <a:solidFill>
                  <a:prstClr val="black"/>
                </a:solidFill>
                <a:latin typeface="Helvetica" charset="0"/>
                <a:ea typeface="Helvetica" charset="0"/>
                <a:cs typeface="Helvetica" charset="0"/>
              </a:rPr>
              <a:t> and glargine U-100 have improved PK/PD profiles compared with NPH but may still exhibit a peak effect and may not last a full 24 hours in all patients. </a:t>
            </a:r>
          </a:p>
          <a:p>
            <a:pPr marL="342900" lvl="0" indent="-342900" algn="l" rtl="0">
              <a:lnSpc>
                <a:spcPct val="100000"/>
              </a:lnSpc>
              <a:buClr>
                <a:srgbClr val="0070C0"/>
              </a:buClr>
              <a:buFont typeface="Wingdings" charset="2"/>
              <a:buChar char="§"/>
            </a:pPr>
            <a:r>
              <a:rPr lang="en-US" sz="2400" dirty="0">
                <a:solidFill>
                  <a:prstClr val="black"/>
                </a:solidFill>
                <a:latin typeface="Helvetica" charset="0"/>
                <a:ea typeface="Helvetica" charset="0"/>
                <a:cs typeface="Helvetica" charset="0"/>
              </a:rPr>
              <a:t>Insulin </a:t>
            </a:r>
            <a:r>
              <a:rPr lang="en-US" sz="2400" dirty="0">
                <a:solidFill>
                  <a:srgbClr val="FF0000"/>
                </a:solidFill>
                <a:latin typeface="Helvetica" charset="0"/>
                <a:ea typeface="Helvetica" charset="0"/>
                <a:cs typeface="Helvetica" charset="0"/>
              </a:rPr>
              <a:t>glargine U-300 </a:t>
            </a:r>
            <a:r>
              <a:rPr lang="en-US" sz="2400" dirty="0">
                <a:solidFill>
                  <a:prstClr val="black"/>
                </a:solidFill>
                <a:latin typeface="Helvetica" charset="0"/>
                <a:ea typeface="Helvetica" charset="0"/>
                <a:cs typeface="Helvetica" charset="0"/>
              </a:rPr>
              <a:t>and </a:t>
            </a:r>
            <a:r>
              <a:rPr lang="en-US" sz="2400" dirty="0">
                <a:solidFill>
                  <a:srgbClr val="FF0000"/>
                </a:solidFill>
                <a:latin typeface="Helvetica" charset="0"/>
                <a:ea typeface="Helvetica" charset="0"/>
                <a:cs typeface="Helvetica" charset="0"/>
              </a:rPr>
              <a:t>insulin </a:t>
            </a:r>
            <a:r>
              <a:rPr lang="en-US" sz="2400" dirty="0" err="1">
                <a:solidFill>
                  <a:srgbClr val="FF0000"/>
                </a:solidFill>
                <a:latin typeface="Helvetica" charset="0"/>
                <a:ea typeface="Helvetica" charset="0"/>
                <a:cs typeface="Helvetica" charset="0"/>
              </a:rPr>
              <a:t>degludec</a:t>
            </a:r>
            <a:r>
              <a:rPr lang="en-US" sz="2400" dirty="0">
                <a:solidFill>
                  <a:srgbClr val="FF0000"/>
                </a:solidFill>
                <a:latin typeface="Helvetica" charset="0"/>
                <a:ea typeface="Helvetica" charset="0"/>
                <a:cs typeface="Helvetica" charset="0"/>
              </a:rPr>
              <a:t> </a:t>
            </a:r>
            <a:r>
              <a:rPr lang="en-US" sz="2400" dirty="0">
                <a:solidFill>
                  <a:prstClr val="black"/>
                </a:solidFill>
                <a:latin typeface="Helvetica" charset="0"/>
                <a:ea typeface="Helvetica" charset="0"/>
                <a:cs typeface="Helvetica" charset="0"/>
              </a:rPr>
              <a:t>are newer basal insulins </a:t>
            </a:r>
            <a:r>
              <a:rPr lang="en-US" sz="2400" dirty="0">
                <a:solidFill>
                  <a:srgbClr val="0070C0"/>
                </a:solidFill>
                <a:latin typeface="Helvetica" charset="0"/>
                <a:ea typeface="Helvetica" charset="0"/>
                <a:cs typeface="Helvetica" charset="0"/>
              </a:rPr>
              <a:t>without peak </a:t>
            </a:r>
            <a:r>
              <a:rPr lang="en-US" sz="2400" dirty="0">
                <a:solidFill>
                  <a:prstClr val="black"/>
                </a:solidFill>
                <a:latin typeface="Helvetica" charset="0"/>
                <a:ea typeface="Helvetica" charset="0"/>
                <a:cs typeface="Helvetica" charset="0"/>
              </a:rPr>
              <a:t>effects and durations of action that exceed 24 hours. </a:t>
            </a:r>
          </a:p>
          <a:p>
            <a:pPr marL="342900" lvl="0" indent="-342900" algn="l" rtl="0">
              <a:lnSpc>
                <a:spcPct val="100000"/>
              </a:lnSpc>
              <a:buClr>
                <a:srgbClr val="0070C0"/>
              </a:buClr>
              <a:buFont typeface="Wingdings" charset="2"/>
              <a:buChar char="§"/>
            </a:pPr>
            <a:r>
              <a:rPr lang="en-US" sz="2400" dirty="0">
                <a:solidFill>
                  <a:prstClr val="black"/>
                </a:solidFill>
                <a:latin typeface="Helvetica" charset="0"/>
                <a:ea typeface="Helvetica" charset="0"/>
                <a:cs typeface="Helvetica" charset="0"/>
              </a:rPr>
              <a:t>These PK/PD benefits are permit once-daily dosing, allow for more dosing flexibility, and are less likely to cause hypoglycemia. </a:t>
            </a:r>
          </a:p>
          <a:p>
            <a:pPr marL="342900" lvl="0" indent="-342900" algn="l" rtl="0">
              <a:lnSpc>
                <a:spcPct val="100000"/>
              </a:lnSpc>
              <a:buClr>
                <a:srgbClr val="0070C0"/>
              </a:buClr>
              <a:buFont typeface="Wingdings" charset="2"/>
              <a:buChar char="§"/>
            </a:pPr>
            <a:r>
              <a:rPr lang="en-US" sz="2400" dirty="0">
                <a:solidFill>
                  <a:prstClr val="black"/>
                </a:solidFill>
                <a:latin typeface="Helvetica" charset="0"/>
                <a:ea typeface="Helvetica" charset="0"/>
                <a:cs typeface="Helvetica" charset="0"/>
              </a:rPr>
              <a:t>Studies have shown that these agents result in similar reductions in FPG and A1c but result in less nocturnal hypoglycemia compared with insulin glargine U-100. </a:t>
            </a:r>
          </a:p>
          <a:p>
            <a:pPr marL="0" lvl="0" indent="0" algn="l" defTabSz="457200" rtl="0">
              <a:lnSpc>
                <a:spcPct val="100000"/>
              </a:lnSpc>
              <a:spcBef>
                <a:spcPts val="0"/>
              </a:spcBef>
              <a:buNone/>
            </a:pPr>
            <a:endParaRPr lang="en-US" dirty="0"/>
          </a:p>
        </p:txBody>
      </p:sp>
    </p:spTree>
    <p:extLst>
      <p:ext uri="{BB962C8B-B14F-4D97-AF65-F5344CB8AC3E}">
        <p14:creationId xmlns:p14="http://schemas.microsoft.com/office/powerpoint/2010/main" val="1962953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dirty="0" smtClean="0">
                <a:solidFill>
                  <a:srgbClr val="0070C0"/>
                </a:solidFill>
                <a:latin typeface="Helvetica" charset="0"/>
                <a:ea typeface="Helvetica" charset="0"/>
                <a:cs typeface="Helvetica" charset="0"/>
              </a:rPr>
              <a:t/>
            </a:r>
            <a:br>
              <a:rPr lang="en-US" dirty="0" smtClean="0">
                <a:solidFill>
                  <a:srgbClr val="0070C0"/>
                </a:solidFill>
                <a:latin typeface="Helvetica" charset="0"/>
                <a:ea typeface="Helvetica" charset="0"/>
                <a:cs typeface="Helvetica" charset="0"/>
              </a:rPr>
            </a:br>
            <a:r>
              <a:rPr lang="en-US" dirty="0" smtClean="0">
                <a:solidFill>
                  <a:srgbClr val="0070C0"/>
                </a:solidFill>
                <a:latin typeface="Helvetica" charset="0"/>
                <a:ea typeface="Helvetica" charset="0"/>
                <a:cs typeface="Helvetica" charset="0"/>
              </a:rPr>
              <a:t>Basal</a:t>
            </a:r>
            <a:r>
              <a:rPr lang="en-US" dirty="0" smtClean="0">
                <a:solidFill>
                  <a:prstClr val="black"/>
                </a:solidFill>
                <a:latin typeface="Helvetica" charset="0"/>
                <a:ea typeface="Helvetica" charset="0"/>
                <a:cs typeface="Helvetica" charset="0"/>
              </a:rPr>
              <a:t> </a:t>
            </a:r>
            <a:r>
              <a:rPr lang="en-US" dirty="0">
                <a:solidFill>
                  <a:srgbClr val="FF0000"/>
                </a:solidFill>
                <a:latin typeface="Helvetica" charset="0"/>
                <a:ea typeface="Helvetica" charset="0"/>
                <a:cs typeface="Helvetica" charset="0"/>
              </a:rPr>
              <a:t>vs</a:t>
            </a:r>
            <a:r>
              <a:rPr lang="en-US" dirty="0">
                <a:solidFill>
                  <a:prstClr val="black"/>
                </a:solidFill>
                <a:latin typeface="Helvetica" charset="0"/>
                <a:ea typeface="Helvetica" charset="0"/>
                <a:cs typeface="Helvetica" charset="0"/>
              </a:rPr>
              <a:t> </a:t>
            </a:r>
            <a:r>
              <a:rPr lang="en-US" dirty="0">
                <a:solidFill>
                  <a:srgbClr val="0070C0"/>
                </a:solidFill>
                <a:latin typeface="Helvetica" charset="0"/>
                <a:ea typeface="Helvetica" charset="0"/>
                <a:cs typeface="Helvetica" charset="0"/>
              </a:rPr>
              <a:t>Bolus</a:t>
            </a:r>
            <a:r>
              <a:rPr lang="en-US" dirty="0">
                <a:solidFill>
                  <a:prstClr val="black"/>
                </a:solidFill>
                <a:latin typeface="Helvetica" charset="0"/>
                <a:ea typeface="Helvetica" charset="0"/>
                <a:cs typeface="Helvetica" charset="0"/>
              </a:rPr>
              <a:t> </a:t>
            </a:r>
            <a:r>
              <a:rPr lang="en-US" dirty="0">
                <a:solidFill>
                  <a:srgbClr val="FF0000"/>
                </a:solidFill>
                <a:latin typeface="Helvetica" charset="0"/>
                <a:ea typeface="Helvetica" charset="0"/>
                <a:cs typeface="Helvetica" charset="0"/>
              </a:rPr>
              <a:t>insulin</a:t>
            </a:r>
            <a:r>
              <a:rPr lang="en-US" dirty="0">
                <a:solidFill>
                  <a:prstClr val="black"/>
                </a:solidFill>
                <a:latin typeface="Helvetica" charset="0"/>
                <a:ea typeface="Helvetica" charset="0"/>
                <a:cs typeface="Helvetica" charset="0"/>
              </a:rPr>
              <a:t> </a:t>
            </a:r>
            <a:br>
              <a:rPr lang="en-US" dirty="0">
                <a:solidFill>
                  <a:prstClr val="black"/>
                </a:solidFill>
                <a:latin typeface="Helvetica" charset="0"/>
                <a:ea typeface="Helvetica" charset="0"/>
                <a:cs typeface="Helvetica" charset="0"/>
              </a:rPr>
            </a:b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1948193"/>
            <a:ext cx="10515600" cy="4633102"/>
          </a:xfrm>
        </p:spPr>
        <p:txBody>
          <a:bodyPr>
            <a:normAutofit/>
          </a:bodyPr>
          <a:lstStyle/>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Basal insulin secretion suppresses hepatic glucose production to control blood glucose levels in the fasting state and </a:t>
            </a:r>
            <a:r>
              <a:rPr lang="en-US" sz="2400" dirty="0" err="1">
                <a:solidFill>
                  <a:prstClr val="black"/>
                </a:solidFill>
                <a:latin typeface="Helvetica" charset="0"/>
                <a:ea typeface="Helvetica" charset="0"/>
                <a:cs typeface="Helvetica" charset="0"/>
              </a:rPr>
              <a:t>premeal</a:t>
            </a:r>
            <a:r>
              <a:rPr lang="en-US" sz="2400" dirty="0">
                <a:solidFill>
                  <a:prstClr val="black"/>
                </a:solidFill>
                <a:latin typeface="Helvetica" charset="0"/>
                <a:ea typeface="Helvetica" charset="0"/>
                <a:cs typeface="Helvetica" charset="0"/>
              </a:rPr>
              <a:t> periods. </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Normal basal insulin secretion from the pancreas varies slightly throughout the day:</a:t>
            </a:r>
            <a:endParaRPr lang="ar-SA" sz="2400" dirty="0">
              <a:solidFill>
                <a:prstClr val="black"/>
              </a:solidFill>
              <a:latin typeface="Helvetica" charset="0"/>
              <a:ea typeface="Helvetica" charset="0"/>
              <a:cs typeface="Helvetica" charset="0"/>
            </a:endParaRPr>
          </a:p>
          <a:p>
            <a:pPr marL="342900" lvl="0" indent="-342900" algn="l" rtl="0">
              <a:buClr>
                <a:srgbClr val="FF0000"/>
              </a:buClr>
              <a:buFont typeface="Wingdings" charset="2"/>
              <a:buChar char="ü"/>
            </a:pPr>
            <a:r>
              <a:rPr lang="en-US" sz="2400" dirty="0">
                <a:solidFill>
                  <a:prstClr val="black"/>
                </a:solidFill>
                <a:latin typeface="Helvetica" charset="0"/>
                <a:ea typeface="Helvetica" charset="0"/>
                <a:cs typeface="Helvetica" charset="0"/>
              </a:rPr>
              <a:t>Respond to changes in activity</a:t>
            </a:r>
          </a:p>
          <a:p>
            <a:pPr marL="342900" lvl="0" indent="-342900" algn="l" rtl="0">
              <a:buClr>
                <a:srgbClr val="FF0000"/>
              </a:buClr>
              <a:buSzPct val="100000"/>
              <a:buFont typeface="Wingdings" charset="2"/>
              <a:buChar char="ü"/>
            </a:pPr>
            <a:r>
              <a:rPr lang="en-US" sz="2400" dirty="0">
                <a:solidFill>
                  <a:prstClr val="black"/>
                </a:solidFill>
                <a:latin typeface="Helvetica" charset="0"/>
                <a:ea typeface="Helvetica" charset="0"/>
                <a:cs typeface="Helvetica" charset="0"/>
              </a:rPr>
              <a:t>Blood glucose levels</a:t>
            </a:r>
          </a:p>
          <a:p>
            <a:pPr marL="342900" lvl="0" indent="-342900" algn="l" rtl="0">
              <a:buClr>
                <a:srgbClr val="FF0000"/>
              </a:buClr>
              <a:buSzPct val="100000"/>
              <a:buFont typeface="Wingdings" charset="2"/>
              <a:buChar char="ü"/>
            </a:pPr>
            <a:r>
              <a:rPr lang="en-US" sz="2400" dirty="0">
                <a:solidFill>
                  <a:prstClr val="black"/>
                </a:solidFill>
                <a:latin typeface="Helvetica" charset="0"/>
                <a:ea typeface="Helvetica" charset="0"/>
                <a:cs typeface="Helvetica" charset="0"/>
              </a:rPr>
              <a:t>Regulatory hormones </a:t>
            </a:r>
          </a:p>
          <a:p>
            <a:pPr marL="342900" lvl="0" indent="-342900" algn="l" rtl="0">
              <a:buClr>
                <a:srgbClr val="0070C0"/>
              </a:buClr>
              <a:buFont typeface="Wingdings" charset="2"/>
              <a:buChar char="§"/>
            </a:pPr>
            <a:endParaRPr lang="en-US" sz="2400" dirty="0">
              <a:solidFill>
                <a:prstClr val="black"/>
              </a:solidFill>
              <a:latin typeface="Helvetica" charset="0"/>
              <a:ea typeface="Helvetica" charset="0"/>
              <a:cs typeface="Helvetica" charset="0"/>
            </a:endParaRP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Basal coverage is usually accomplished with injections of long-acting preparations or with the basal infusion function on the insulin pump.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531640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dirty="0" smtClean="0">
                <a:solidFill>
                  <a:srgbClr val="0070C0"/>
                </a:solidFill>
                <a:latin typeface="Helvetica" charset="0"/>
                <a:ea typeface="Helvetica" charset="0"/>
                <a:cs typeface="Helvetica" charset="0"/>
              </a:rPr>
              <a:t/>
            </a:r>
            <a:br>
              <a:rPr lang="en-US" dirty="0" smtClean="0">
                <a:solidFill>
                  <a:srgbClr val="0070C0"/>
                </a:solidFill>
                <a:latin typeface="Helvetica" charset="0"/>
                <a:ea typeface="Helvetica" charset="0"/>
                <a:cs typeface="Helvetica" charset="0"/>
              </a:rPr>
            </a:br>
            <a:r>
              <a:rPr lang="en-US" dirty="0" smtClean="0">
                <a:solidFill>
                  <a:srgbClr val="0070C0"/>
                </a:solidFill>
                <a:latin typeface="Helvetica" charset="0"/>
                <a:ea typeface="Helvetica" charset="0"/>
                <a:cs typeface="Helvetica" charset="0"/>
              </a:rPr>
              <a:t>Basal</a:t>
            </a:r>
            <a:r>
              <a:rPr lang="en-US" dirty="0" smtClean="0">
                <a:solidFill>
                  <a:prstClr val="black"/>
                </a:solidFill>
                <a:latin typeface="Helvetica" charset="0"/>
                <a:ea typeface="Helvetica" charset="0"/>
                <a:cs typeface="Helvetica" charset="0"/>
              </a:rPr>
              <a:t> </a:t>
            </a:r>
            <a:r>
              <a:rPr lang="en-US" dirty="0">
                <a:solidFill>
                  <a:srgbClr val="FF0000"/>
                </a:solidFill>
                <a:latin typeface="Helvetica" charset="0"/>
                <a:ea typeface="Helvetica" charset="0"/>
                <a:cs typeface="Helvetica" charset="0"/>
              </a:rPr>
              <a:t>vs</a:t>
            </a:r>
            <a:r>
              <a:rPr lang="en-US" dirty="0">
                <a:solidFill>
                  <a:prstClr val="black"/>
                </a:solidFill>
                <a:latin typeface="Helvetica" charset="0"/>
                <a:ea typeface="Helvetica" charset="0"/>
                <a:cs typeface="Helvetica" charset="0"/>
              </a:rPr>
              <a:t> </a:t>
            </a:r>
            <a:r>
              <a:rPr lang="en-US" dirty="0">
                <a:solidFill>
                  <a:srgbClr val="0070C0"/>
                </a:solidFill>
                <a:latin typeface="Helvetica" charset="0"/>
                <a:ea typeface="Helvetica" charset="0"/>
                <a:cs typeface="Helvetica" charset="0"/>
              </a:rPr>
              <a:t>Bolus</a:t>
            </a:r>
            <a:r>
              <a:rPr lang="en-US" dirty="0">
                <a:solidFill>
                  <a:prstClr val="black"/>
                </a:solidFill>
                <a:latin typeface="Helvetica" charset="0"/>
                <a:ea typeface="Helvetica" charset="0"/>
                <a:cs typeface="Helvetica" charset="0"/>
              </a:rPr>
              <a:t> </a:t>
            </a:r>
            <a:r>
              <a:rPr lang="en-US" dirty="0">
                <a:solidFill>
                  <a:srgbClr val="FF0000"/>
                </a:solidFill>
                <a:latin typeface="Helvetica" charset="0"/>
                <a:ea typeface="Helvetica" charset="0"/>
                <a:cs typeface="Helvetica" charset="0"/>
              </a:rPr>
              <a:t>insulin</a:t>
            </a:r>
            <a:r>
              <a:rPr lang="en-US" dirty="0">
                <a:solidFill>
                  <a:prstClr val="black"/>
                </a:solidFill>
                <a:latin typeface="Helvetica" charset="0"/>
                <a:ea typeface="Helvetica" charset="0"/>
                <a:cs typeface="Helvetica" charset="0"/>
              </a:rPr>
              <a:t> </a:t>
            </a:r>
            <a:br>
              <a:rPr lang="en-US" dirty="0">
                <a:solidFill>
                  <a:prstClr val="black"/>
                </a:solidFill>
                <a:latin typeface="Helvetica" charset="0"/>
                <a:ea typeface="Helvetica" charset="0"/>
                <a:cs typeface="Helvetica" charset="0"/>
              </a:rPr>
            </a:b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2055813"/>
            <a:ext cx="10515600" cy="4633102"/>
          </a:xfrm>
        </p:spPr>
        <p:txBody>
          <a:bodyPr>
            <a:normAutofit/>
          </a:bodyPr>
          <a:lstStyle/>
          <a:p>
            <a:pPr marL="0" lvl="0" indent="0" algn="l" rtl="0">
              <a:buNone/>
            </a:pPr>
            <a:r>
              <a:rPr lang="en-US" sz="2400" dirty="0">
                <a:solidFill>
                  <a:prstClr val="black"/>
                </a:solidFill>
                <a:latin typeface="Helvetica" charset="0"/>
                <a:ea typeface="Helvetica" charset="0"/>
                <a:cs typeface="Helvetica" charset="0"/>
              </a:rPr>
              <a:t>Bolus insulin doses consist of two components: </a:t>
            </a:r>
          </a:p>
          <a:p>
            <a:pPr marL="342900" lvl="0" indent="-342900" algn="l" rtl="0">
              <a:buClr>
                <a:srgbClr val="0070C0"/>
              </a:buClr>
              <a:buFont typeface="Wingdings" charset="2"/>
              <a:buChar char="§"/>
            </a:pPr>
            <a:r>
              <a:rPr lang="en-US" sz="2400" u="sng" dirty="0">
                <a:solidFill>
                  <a:srgbClr val="FF0000"/>
                </a:solidFill>
                <a:latin typeface="Helvetica" charset="0"/>
                <a:ea typeface="Helvetica" charset="0"/>
                <a:cs typeface="Helvetica" charset="0"/>
              </a:rPr>
              <a:t>The nutritional dose</a:t>
            </a:r>
            <a:r>
              <a:rPr lang="en-US" sz="2400" dirty="0">
                <a:solidFill>
                  <a:prstClr val="black"/>
                </a:solidFill>
                <a:latin typeface="Helvetica" charset="0"/>
                <a:ea typeface="Helvetica" charset="0"/>
                <a:cs typeface="Helvetica" charset="0"/>
              </a:rPr>
              <a:t>: which is the amount of insulin required to manage glucose excursions after meals</a:t>
            </a:r>
          </a:p>
          <a:p>
            <a:pPr marL="342900" lvl="0" indent="-342900" algn="l" rtl="0">
              <a:buClr>
                <a:srgbClr val="0070C0"/>
              </a:buClr>
              <a:buFont typeface="Wingdings" charset="2"/>
              <a:buChar char="§"/>
            </a:pPr>
            <a:r>
              <a:rPr lang="en-US" sz="2400" u="sng" dirty="0">
                <a:solidFill>
                  <a:srgbClr val="FF0000"/>
                </a:solidFill>
                <a:latin typeface="Helvetica" charset="0"/>
                <a:ea typeface="Helvetica" charset="0"/>
                <a:cs typeface="Helvetica" charset="0"/>
              </a:rPr>
              <a:t>The correction dose</a:t>
            </a:r>
            <a:r>
              <a:rPr lang="en-US" sz="2400" dirty="0">
                <a:solidFill>
                  <a:prstClr val="black"/>
                </a:solidFill>
                <a:latin typeface="Helvetica" charset="0"/>
                <a:ea typeface="Helvetica" charset="0"/>
                <a:cs typeface="Helvetica" charset="0"/>
              </a:rPr>
              <a:t>: which is the amount of insulin required to reduce a high glucose level detected before a meal. </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Bolus coverage is accomplished with the administration of </a:t>
            </a:r>
            <a:r>
              <a:rPr lang="en-US" sz="2400" dirty="0" err="1">
                <a:solidFill>
                  <a:prstClr val="black"/>
                </a:solidFill>
                <a:latin typeface="Helvetica" charset="0"/>
                <a:ea typeface="Helvetica" charset="0"/>
                <a:cs typeface="Helvetica" charset="0"/>
              </a:rPr>
              <a:t>ultrarapid</a:t>
            </a:r>
            <a:r>
              <a:rPr lang="en-US" sz="2400" dirty="0">
                <a:solidFill>
                  <a:prstClr val="black"/>
                </a:solidFill>
                <a:latin typeface="Helvetica" charset="0"/>
                <a:ea typeface="Helvetica" charset="0"/>
                <a:cs typeface="Helvetica" charset="0"/>
              </a:rPr>
              <a:t>-acting, rapid-acting, or short-acting insulin preparations or with the use of the bolus function on the insulin pump.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770316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endParaRPr lang="x-none" sz="3600" dirty="0">
              <a:solidFill>
                <a:srgbClr val="0070C0"/>
              </a:solidFill>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6957" y="169862"/>
            <a:ext cx="5863962" cy="6688138"/>
          </a:xfrm>
        </p:spPr>
      </p:pic>
    </p:spTree>
    <p:extLst>
      <p:ext uri="{BB962C8B-B14F-4D97-AF65-F5344CB8AC3E}">
        <p14:creationId xmlns:p14="http://schemas.microsoft.com/office/powerpoint/2010/main" val="2056284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rmAutofit/>
          </a:bodyPr>
          <a:lstStyle/>
          <a:p>
            <a:pPr algn="l" rtl="0"/>
            <a:r>
              <a:rPr lang="en-US" sz="4000" dirty="0">
                <a:solidFill>
                  <a:srgbClr val="FF0000"/>
                </a:solidFill>
                <a:latin typeface="Helvetica" charset="0"/>
                <a:ea typeface="Helvetica" charset="0"/>
                <a:cs typeface="Helvetica" charset="0"/>
              </a:rPr>
              <a:t>Audience Participation </a:t>
            </a:r>
            <a:endParaRPr lang="x-none" sz="4000" dirty="0"/>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p:txBody>
          <a:bodyPr/>
          <a:lstStyle/>
          <a:p>
            <a:pPr marL="0" lvl="0" indent="0" algn="l" rtl="0">
              <a:buNone/>
            </a:pPr>
            <a:r>
              <a:rPr lang="en-US" sz="2400" dirty="0">
                <a:solidFill>
                  <a:prstClr val="black"/>
                </a:solidFill>
                <a:latin typeface="Helvetica" charset="0"/>
                <a:ea typeface="Helvetica" charset="0"/>
                <a:cs typeface="Helvetica" charset="0"/>
              </a:rPr>
              <a:t>Which of the following factors should be considered when choosing insulin therapy for a patient with diabetes?</a:t>
            </a:r>
          </a:p>
          <a:p>
            <a:pPr marL="0" lvl="0" indent="0" algn="l" rtl="0">
              <a:buNone/>
            </a:pPr>
            <a:endParaRPr lang="en-US" sz="2400" dirty="0">
              <a:solidFill>
                <a:prstClr val="black"/>
              </a:solidFill>
              <a:latin typeface="Helvetica" charset="0"/>
              <a:ea typeface="Helvetica" charset="0"/>
              <a:cs typeface="Helvetica" charset="0"/>
            </a:endParaRP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Dose of insulin needed</a:t>
            </a: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Cost</a:t>
            </a: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Ease of administration (vials versus pens)</a:t>
            </a: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Frequency</a:t>
            </a: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All of the above</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2125676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71C35-EC39-2886-AEF1-2E985A09B867}"/>
              </a:ext>
            </a:extLst>
          </p:cNvPr>
          <p:cNvSpPr>
            <a:spLocks noGrp="1"/>
          </p:cNvSpPr>
          <p:nvPr>
            <p:ph type="title"/>
          </p:nvPr>
        </p:nvSpPr>
        <p:spPr>
          <a:xfrm>
            <a:off x="571567" y="365125"/>
            <a:ext cx="8920163" cy="1325563"/>
          </a:xfrm>
        </p:spPr>
        <p:txBody>
          <a:bodyPr>
            <a:normAutofit/>
          </a:bodyPr>
          <a:lstStyle/>
          <a:p>
            <a:pPr algn="l"/>
            <a:r>
              <a:rPr lang="en-US" sz="4000" b="1" dirty="0">
                <a:solidFill>
                  <a:srgbClr val="0070C0"/>
                </a:solidFill>
              </a:rPr>
              <a:t>Quick Explanation of the normal physiology of </a:t>
            </a:r>
            <a:r>
              <a:rPr lang="en-US" sz="4000" b="1" dirty="0">
                <a:solidFill>
                  <a:srgbClr val="FF0000"/>
                </a:solidFill>
              </a:rPr>
              <a:t>insulin</a:t>
            </a:r>
            <a:r>
              <a:rPr lang="en-US" sz="4000" b="1" dirty="0">
                <a:solidFill>
                  <a:srgbClr val="0070C0"/>
                </a:solidFill>
              </a:rPr>
              <a:t> secretion</a:t>
            </a:r>
            <a:endParaRPr lang="x-none" sz="4000" b="1" dirty="0"/>
          </a:p>
        </p:txBody>
      </p:sp>
      <p:pic>
        <p:nvPicPr>
          <p:cNvPr id="13" name="عنصر نائب للمحتوى 12">
            <a:extLst>
              <a:ext uri="{FF2B5EF4-FFF2-40B4-BE49-F238E27FC236}">
                <a16:creationId xmlns:a16="http://schemas.microsoft.com/office/drawing/2014/main" xmlns="" id="{4D14E2F7-CDEA-4DAB-BF7E-D2DC2E0EF753}"/>
              </a:ext>
            </a:extLst>
          </p:cNvPr>
          <p:cNvPicPr>
            <a:picLocks noGrp="1" noChangeAspect="1"/>
          </p:cNvPicPr>
          <p:nvPr>
            <p:ph sz="half" idx="1"/>
          </p:nvPr>
        </p:nvPicPr>
        <p:blipFill>
          <a:blip r:embed="rId2"/>
          <a:stretch>
            <a:fillRect/>
          </a:stretch>
        </p:blipFill>
        <p:spPr>
          <a:xfrm>
            <a:off x="0" y="0"/>
            <a:ext cx="12192000" cy="6838800"/>
          </a:xfrm>
        </p:spPr>
      </p:pic>
      <p:pic>
        <p:nvPicPr>
          <p:cNvPr id="5" name="صورة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5334" y="1819477"/>
            <a:ext cx="5603041" cy="4373563"/>
          </a:xfrm>
          <a:prstGeom prst="rect">
            <a:avLst/>
          </a:prstGeom>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708" y="1690688"/>
            <a:ext cx="4760092" cy="5212041"/>
          </a:xfrm>
          <a:prstGeom prst="rect">
            <a:avLst/>
          </a:prstGeom>
        </p:spPr>
      </p:pic>
      <p:sp>
        <p:nvSpPr>
          <p:cNvPr id="3" name="Rectangle 2"/>
          <p:cNvSpPr/>
          <p:nvPr/>
        </p:nvSpPr>
        <p:spPr>
          <a:xfrm>
            <a:off x="571566" y="506319"/>
            <a:ext cx="8585497" cy="1077218"/>
          </a:xfrm>
          <a:prstGeom prst="rect">
            <a:avLst/>
          </a:prstGeom>
        </p:spPr>
        <p:txBody>
          <a:bodyPr wrap="square">
            <a:spAutoFit/>
          </a:bodyPr>
          <a:lstStyle/>
          <a:p>
            <a:pPr algn="l" rtl="0"/>
            <a:r>
              <a:rPr lang="en-US" sz="3200" dirty="0">
                <a:solidFill>
                  <a:srgbClr val="0070C0"/>
                </a:solidFill>
                <a:latin typeface="Helvetica Neue" charset="0"/>
                <a:ea typeface="Helvetica Neue" charset="0"/>
                <a:cs typeface="Helvetica Neue" charset="0"/>
              </a:rPr>
              <a:t>Quick Explanation of the normal physiology of </a:t>
            </a:r>
            <a:r>
              <a:rPr lang="en-US" sz="3200" dirty="0">
                <a:solidFill>
                  <a:srgbClr val="FF0000"/>
                </a:solidFill>
                <a:latin typeface="Helvetica Neue" charset="0"/>
                <a:ea typeface="Helvetica Neue" charset="0"/>
                <a:cs typeface="Helvetica Neue" charset="0"/>
              </a:rPr>
              <a:t>insulin</a:t>
            </a:r>
            <a:r>
              <a:rPr lang="en-US" sz="3200" dirty="0">
                <a:solidFill>
                  <a:srgbClr val="0070C0"/>
                </a:solidFill>
                <a:latin typeface="Helvetica Neue" charset="0"/>
                <a:ea typeface="Helvetica Neue" charset="0"/>
                <a:cs typeface="Helvetica Neue" charset="0"/>
              </a:rPr>
              <a:t> secretion</a:t>
            </a:r>
            <a:endParaRPr lang="en-US" sz="3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298438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71C35-EC39-2886-AEF1-2E985A09B867}"/>
              </a:ext>
            </a:extLst>
          </p:cNvPr>
          <p:cNvSpPr>
            <a:spLocks noGrp="1"/>
          </p:cNvSpPr>
          <p:nvPr>
            <p:ph type="title"/>
          </p:nvPr>
        </p:nvSpPr>
        <p:spPr>
          <a:xfrm>
            <a:off x="632138" y="622702"/>
            <a:ext cx="9130048" cy="1325563"/>
          </a:xfrm>
        </p:spPr>
        <p:txBody>
          <a:bodyPr/>
          <a:lstStyle/>
          <a:p>
            <a:pPr algn="l"/>
            <a:r>
              <a:rPr lang="en-US" b="1" dirty="0">
                <a:solidFill>
                  <a:srgbClr val="FF0000"/>
                </a:solidFill>
              </a:rPr>
              <a:t>Basal/bolus</a:t>
            </a:r>
            <a:r>
              <a:rPr lang="en-US" b="1" dirty="0"/>
              <a:t> </a:t>
            </a:r>
            <a:r>
              <a:rPr lang="en-US" b="1" dirty="0">
                <a:solidFill>
                  <a:srgbClr val="0070C0"/>
                </a:solidFill>
              </a:rPr>
              <a:t>regimen mimics normal insulin profile </a:t>
            </a:r>
            <a:endParaRPr lang="x-none" b="1" dirty="0"/>
          </a:p>
        </p:txBody>
      </p:sp>
      <p:pic>
        <p:nvPicPr>
          <p:cNvPr id="13" name="عنصر نائب للمحتوى 12">
            <a:extLst>
              <a:ext uri="{FF2B5EF4-FFF2-40B4-BE49-F238E27FC236}">
                <a16:creationId xmlns:a16="http://schemas.microsoft.com/office/drawing/2014/main" xmlns="" id="{4D14E2F7-CDEA-4DAB-BF7E-D2DC2E0EF753}"/>
              </a:ext>
            </a:extLst>
          </p:cNvPr>
          <p:cNvPicPr>
            <a:picLocks noGrp="1" noChangeAspect="1"/>
          </p:cNvPicPr>
          <p:nvPr>
            <p:ph sz="half" idx="1"/>
          </p:nvPr>
        </p:nvPicPr>
        <p:blipFill>
          <a:blip r:embed="rId2"/>
          <a:stretch>
            <a:fillRect/>
          </a:stretch>
        </p:blipFill>
        <p:spPr>
          <a:xfrm>
            <a:off x="0" y="0"/>
            <a:ext cx="12192000" cy="6838800"/>
          </a:xfrm>
        </p:spPr>
      </p:pic>
      <p:pic>
        <p:nvPicPr>
          <p:cNvPr id="8" name="عنصر نائب للمحتوى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61803"/>
            <a:ext cx="5181600" cy="3278981"/>
          </a:xfrm>
        </p:spPr>
      </p:pic>
      <p:pic>
        <p:nvPicPr>
          <p:cNvPr id="6"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85" y="1998097"/>
            <a:ext cx="5563315" cy="4046677"/>
          </a:xfrm>
          <a:prstGeom prst="rect">
            <a:avLst/>
          </a:prstGeom>
        </p:spPr>
      </p:pic>
      <p:sp>
        <p:nvSpPr>
          <p:cNvPr id="4" name="Rectangle 3"/>
          <p:cNvSpPr/>
          <p:nvPr/>
        </p:nvSpPr>
        <p:spPr>
          <a:xfrm>
            <a:off x="2189675" y="5937293"/>
            <a:ext cx="2249334" cy="369332"/>
          </a:xfrm>
          <a:prstGeom prst="rect">
            <a:avLst/>
          </a:prstGeom>
        </p:spPr>
        <p:txBody>
          <a:bodyPr wrap="none">
            <a:spAutoFit/>
          </a:bodyPr>
          <a:lstStyle/>
          <a:p>
            <a:r>
              <a:rPr lang="en-US" dirty="0">
                <a:solidFill>
                  <a:srgbClr val="FF0000"/>
                </a:solidFill>
              </a:rPr>
              <a:t>Normal insulin profile</a:t>
            </a:r>
            <a:endParaRPr lang="ar-SA" dirty="0">
              <a:solidFill>
                <a:srgbClr val="FF0000"/>
              </a:solidFill>
            </a:endParaRPr>
          </a:p>
        </p:txBody>
      </p:sp>
      <p:sp>
        <p:nvSpPr>
          <p:cNvPr id="7" name="Rectangle 6"/>
          <p:cNvSpPr/>
          <p:nvPr/>
        </p:nvSpPr>
        <p:spPr>
          <a:xfrm>
            <a:off x="7331296" y="5935543"/>
            <a:ext cx="3211135" cy="369332"/>
          </a:xfrm>
          <a:prstGeom prst="rect">
            <a:avLst/>
          </a:prstGeom>
        </p:spPr>
        <p:txBody>
          <a:bodyPr wrap="none">
            <a:spAutoFit/>
          </a:bodyPr>
          <a:lstStyle/>
          <a:p>
            <a:r>
              <a:rPr lang="en-US" dirty="0">
                <a:solidFill>
                  <a:srgbClr val="FF0000"/>
                </a:solidFill>
              </a:rPr>
              <a:t>Mimics of normal insulin profile</a:t>
            </a:r>
            <a:endParaRPr lang="ar-SA" dirty="0">
              <a:solidFill>
                <a:srgbClr val="FF0000"/>
              </a:solidFill>
            </a:endParaRPr>
          </a:p>
        </p:txBody>
      </p:sp>
      <p:sp>
        <p:nvSpPr>
          <p:cNvPr id="3" name="Rectangle 2"/>
          <p:cNvSpPr/>
          <p:nvPr/>
        </p:nvSpPr>
        <p:spPr>
          <a:xfrm>
            <a:off x="310166" y="800081"/>
            <a:ext cx="9356729" cy="584775"/>
          </a:xfrm>
          <a:prstGeom prst="rect">
            <a:avLst/>
          </a:prstGeom>
        </p:spPr>
        <p:txBody>
          <a:bodyPr wrap="none">
            <a:spAutoFit/>
          </a:bodyPr>
          <a:lstStyle/>
          <a:p>
            <a:pPr algn="l" rtl="0"/>
            <a:r>
              <a:rPr lang="en-US" sz="3200" dirty="0">
                <a:solidFill>
                  <a:srgbClr val="FF0000"/>
                </a:solidFill>
                <a:latin typeface="Helvetica Neue" charset="0"/>
                <a:ea typeface="Helvetica Neue" charset="0"/>
                <a:cs typeface="Helvetica Neue" charset="0"/>
              </a:rPr>
              <a:t>Basal/bolus</a:t>
            </a:r>
            <a:r>
              <a:rPr lang="en-US" sz="3200" dirty="0">
                <a:latin typeface="Helvetica Neue" charset="0"/>
                <a:ea typeface="Helvetica Neue" charset="0"/>
                <a:cs typeface="Helvetica Neue" charset="0"/>
              </a:rPr>
              <a:t> </a:t>
            </a:r>
            <a:r>
              <a:rPr lang="en-US" sz="3200" dirty="0">
                <a:solidFill>
                  <a:srgbClr val="0070C0"/>
                </a:solidFill>
                <a:latin typeface="Helvetica Neue" charset="0"/>
                <a:ea typeface="Helvetica Neue" charset="0"/>
                <a:cs typeface="Helvetica Neue" charset="0"/>
              </a:rPr>
              <a:t>regimen mimics normal insulin profile </a:t>
            </a:r>
            <a:endParaRPr lang="en-US" sz="3200" dirty="0">
              <a:latin typeface="Helvetica Neue" charset="0"/>
              <a:ea typeface="Helvetica Neue" charset="0"/>
              <a:cs typeface="Helvetica Neue" charset="0"/>
            </a:endParaRPr>
          </a:p>
        </p:txBody>
      </p:sp>
    </p:spTree>
    <p:extLst>
      <p:ext uri="{BB962C8B-B14F-4D97-AF65-F5344CB8AC3E}">
        <p14:creationId xmlns:p14="http://schemas.microsoft.com/office/powerpoint/2010/main" val="1550243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71C35-EC39-2886-AEF1-2E985A09B867}"/>
              </a:ext>
            </a:extLst>
          </p:cNvPr>
          <p:cNvSpPr>
            <a:spLocks noGrp="1"/>
          </p:cNvSpPr>
          <p:nvPr>
            <p:ph type="title"/>
          </p:nvPr>
        </p:nvSpPr>
        <p:spPr/>
        <p:txBody>
          <a:bodyPr>
            <a:normAutofit/>
          </a:bodyPr>
          <a:lstStyle/>
          <a:p>
            <a:pPr algn="l"/>
            <a:r>
              <a:rPr lang="en-US" sz="4000" b="1" dirty="0">
                <a:solidFill>
                  <a:srgbClr val="0070C0"/>
                </a:solidFill>
              </a:rPr>
              <a:t>Basal insulin </a:t>
            </a:r>
            <a:r>
              <a:rPr lang="en-US" sz="4000" b="1" dirty="0">
                <a:solidFill>
                  <a:srgbClr val="FF0000"/>
                </a:solidFill>
              </a:rPr>
              <a:t>(Long Acting Insulin)</a:t>
            </a:r>
            <a:endParaRPr lang="x-none" sz="4000" b="1" dirty="0">
              <a:solidFill>
                <a:srgbClr val="FF0000"/>
              </a:solidFill>
            </a:endParaRPr>
          </a:p>
        </p:txBody>
      </p:sp>
      <p:pic>
        <p:nvPicPr>
          <p:cNvPr id="13" name="عنصر نائب للمحتوى 12">
            <a:extLst>
              <a:ext uri="{FF2B5EF4-FFF2-40B4-BE49-F238E27FC236}">
                <a16:creationId xmlns:a16="http://schemas.microsoft.com/office/drawing/2014/main" xmlns="" id="{4D14E2F7-CDEA-4DAB-BF7E-D2DC2E0EF753}"/>
              </a:ext>
            </a:extLst>
          </p:cNvPr>
          <p:cNvPicPr>
            <a:picLocks noGrp="1" noChangeAspect="1"/>
          </p:cNvPicPr>
          <p:nvPr>
            <p:ph sz="half" idx="1"/>
          </p:nvPr>
        </p:nvPicPr>
        <p:blipFill>
          <a:blip r:embed="rId2"/>
          <a:stretch>
            <a:fillRect/>
          </a:stretch>
        </p:blipFill>
        <p:spPr>
          <a:xfrm>
            <a:off x="0" y="0"/>
            <a:ext cx="12192000" cy="68388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68350" y="2055813"/>
            <a:ext cx="8855299" cy="3681508"/>
          </a:xfrm>
        </p:spPr>
      </p:pic>
      <p:sp>
        <p:nvSpPr>
          <p:cNvPr id="3" name="Rectangle 2"/>
          <p:cNvSpPr/>
          <p:nvPr/>
        </p:nvSpPr>
        <p:spPr>
          <a:xfrm>
            <a:off x="1668350" y="673963"/>
            <a:ext cx="7830029" cy="707886"/>
          </a:xfrm>
          <a:prstGeom prst="rect">
            <a:avLst/>
          </a:prstGeom>
        </p:spPr>
        <p:txBody>
          <a:bodyPr wrap="none">
            <a:spAutoFit/>
          </a:bodyPr>
          <a:lstStyle/>
          <a:p>
            <a:pPr algn="l" rtl="0"/>
            <a:r>
              <a:rPr lang="en-US" sz="4000" b="1" dirty="0">
                <a:solidFill>
                  <a:srgbClr val="0070C0"/>
                </a:solidFill>
                <a:latin typeface="Codec Pro Bold" pitchFamily="2" charset="0"/>
                <a:cs typeface="Codec Pro Bold" pitchFamily="2" charset="0"/>
              </a:rPr>
              <a:t>Basal insulin </a:t>
            </a:r>
            <a:r>
              <a:rPr lang="en-US" sz="4000" b="1" dirty="0">
                <a:solidFill>
                  <a:srgbClr val="FF0000"/>
                </a:solidFill>
                <a:latin typeface="Codec Pro Bold" pitchFamily="2" charset="0"/>
                <a:cs typeface="Codec Pro Bold" pitchFamily="2" charset="0"/>
              </a:rPr>
              <a:t>(Long Acting Insulin)</a:t>
            </a:r>
            <a:endParaRPr lang="en-US" dirty="0"/>
          </a:p>
        </p:txBody>
      </p:sp>
    </p:spTree>
    <p:extLst>
      <p:ext uri="{BB962C8B-B14F-4D97-AF65-F5344CB8AC3E}">
        <p14:creationId xmlns:p14="http://schemas.microsoft.com/office/powerpoint/2010/main" val="442900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71C35-EC39-2886-AEF1-2E985A09B867}"/>
              </a:ext>
            </a:extLst>
          </p:cNvPr>
          <p:cNvSpPr>
            <a:spLocks noGrp="1"/>
          </p:cNvSpPr>
          <p:nvPr>
            <p:ph type="title"/>
          </p:nvPr>
        </p:nvSpPr>
        <p:spPr>
          <a:xfrm>
            <a:off x="825500" y="353040"/>
            <a:ext cx="8936865" cy="1325563"/>
          </a:xfrm>
        </p:spPr>
        <p:txBody>
          <a:bodyPr>
            <a:normAutofit/>
          </a:bodyPr>
          <a:lstStyle/>
          <a:p>
            <a:pPr algn="l"/>
            <a:r>
              <a:rPr lang="en-US" sz="4000" b="1" dirty="0">
                <a:solidFill>
                  <a:srgbClr val="0070C0"/>
                </a:solidFill>
              </a:rPr>
              <a:t>Bolus insulin </a:t>
            </a:r>
            <a:r>
              <a:rPr lang="en-US" sz="4000" b="1" dirty="0">
                <a:solidFill>
                  <a:srgbClr val="FF0000"/>
                </a:solidFill>
              </a:rPr>
              <a:t>(Rapid-Acting Insulin)</a:t>
            </a:r>
            <a:endParaRPr lang="x-none" sz="4000" b="1" dirty="0">
              <a:solidFill>
                <a:srgbClr val="FF0000"/>
              </a:solidFill>
            </a:endParaRPr>
          </a:p>
        </p:txBody>
      </p:sp>
      <p:pic>
        <p:nvPicPr>
          <p:cNvPr id="13" name="عنصر نائب للمحتوى 12">
            <a:extLst>
              <a:ext uri="{FF2B5EF4-FFF2-40B4-BE49-F238E27FC236}">
                <a16:creationId xmlns:a16="http://schemas.microsoft.com/office/drawing/2014/main" xmlns="" id="{4D14E2F7-CDEA-4DAB-BF7E-D2DC2E0EF753}"/>
              </a:ext>
            </a:extLst>
          </p:cNvPr>
          <p:cNvPicPr>
            <a:picLocks noGrp="1" noChangeAspect="1"/>
          </p:cNvPicPr>
          <p:nvPr>
            <p:ph sz="half" idx="1"/>
          </p:nvPr>
        </p:nvPicPr>
        <p:blipFill>
          <a:blip r:embed="rId2"/>
          <a:stretch>
            <a:fillRect/>
          </a:stretch>
        </p:blipFill>
        <p:spPr>
          <a:xfrm>
            <a:off x="0" y="0"/>
            <a:ext cx="12192000" cy="6838800"/>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08396" y="2031643"/>
            <a:ext cx="9732038" cy="4000949"/>
          </a:xfrm>
        </p:spPr>
      </p:pic>
      <p:sp>
        <p:nvSpPr>
          <p:cNvPr id="4" name="Rectangle 3"/>
          <p:cNvSpPr/>
          <p:nvPr/>
        </p:nvSpPr>
        <p:spPr>
          <a:xfrm>
            <a:off x="1108396" y="793294"/>
            <a:ext cx="8130752" cy="707886"/>
          </a:xfrm>
          <a:prstGeom prst="rect">
            <a:avLst/>
          </a:prstGeom>
        </p:spPr>
        <p:txBody>
          <a:bodyPr wrap="none">
            <a:spAutoFit/>
          </a:bodyPr>
          <a:lstStyle/>
          <a:p>
            <a:pPr algn="l" rtl="0"/>
            <a:r>
              <a:rPr lang="en-US" sz="4000" b="1">
                <a:solidFill>
                  <a:srgbClr val="0070C0"/>
                </a:solidFill>
                <a:latin typeface="Codec Pro Bold" pitchFamily="2" charset="0"/>
                <a:cs typeface="Codec Pro Bold" pitchFamily="2" charset="0"/>
              </a:rPr>
              <a:t>Bolus insulin </a:t>
            </a:r>
            <a:r>
              <a:rPr lang="en-US" sz="4000" b="1">
                <a:solidFill>
                  <a:srgbClr val="FF0000"/>
                </a:solidFill>
                <a:latin typeface="Codec Pro Bold" pitchFamily="2" charset="0"/>
                <a:cs typeface="Codec Pro Bold" pitchFamily="2" charset="0"/>
              </a:rPr>
              <a:t>(Rapid-Acting Insulin)</a:t>
            </a:r>
            <a:endParaRPr lang="en-US"/>
          </a:p>
        </p:txBody>
      </p:sp>
    </p:spTree>
    <p:extLst>
      <p:ext uri="{BB962C8B-B14F-4D97-AF65-F5344CB8AC3E}">
        <p14:creationId xmlns:p14="http://schemas.microsoft.com/office/powerpoint/2010/main" val="2503448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71C35-EC39-2886-AEF1-2E985A09B867}"/>
              </a:ext>
            </a:extLst>
          </p:cNvPr>
          <p:cNvSpPr>
            <a:spLocks noGrp="1"/>
          </p:cNvSpPr>
          <p:nvPr>
            <p:ph type="title"/>
          </p:nvPr>
        </p:nvSpPr>
        <p:spPr>
          <a:xfrm>
            <a:off x="825500" y="353040"/>
            <a:ext cx="8936865" cy="1325563"/>
          </a:xfrm>
        </p:spPr>
        <p:txBody>
          <a:bodyPr>
            <a:normAutofit/>
          </a:bodyPr>
          <a:lstStyle/>
          <a:p>
            <a:pPr algn="l"/>
            <a:r>
              <a:rPr lang="en-US" sz="4000" b="1" dirty="0">
                <a:solidFill>
                  <a:srgbClr val="0070C0"/>
                </a:solidFill>
              </a:rPr>
              <a:t>Bolus insulin </a:t>
            </a:r>
            <a:r>
              <a:rPr lang="en-US" sz="4000" b="1" dirty="0">
                <a:solidFill>
                  <a:srgbClr val="FF0000"/>
                </a:solidFill>
              </a:rPr>
              <a:t>(Rapid-Acting Insulin)</a:t>
            </a:r>
            <a:endParaRPr lang="x-none" sz="4000" b="1" dirty="0">
              <a:solidFill>
                <a:srgbClr val="FF0000"/>
              </a:solidFill>
            </a:endParaRPr>
          </a:p>
        </p:txBody>
      </p:sp>
      <p:pic>
        <p:nvPicPr>
          <p:cNvPr id="13" name="عنصر نائب للمحتوى 12">
            <a:extLst>
              <a:ext uri="{FF2B5EF4-FFF2-40B4-BE49-F238E27FC236}">
                <a16:creationId xmlns:a16="http://schemas.microsoft.com/office/drawing/2014/main" xmlns="" id="{4D14E2F7-CDEA-4DAB-BF7E-D2DC2E0EF753}"/>
              </a:ext>
            </a:extLst>
          </p:cNvPr>
          <p:cNvPicPr>
            <a:picLocks noGrp="1" noChangeAspect="1"/>
          </p:cNvPicPr>
          <p:nvPr>
            <p:ph sz="half" idx="1"/>
          </p:nvPr>
        </p:nvPicPr>
        <p:blipFill>
          <a:blip r:embed="rId2"/>
          <a:stretch>
            <a:fillRect/>
          </a:stretch>
        </p:blipFill>
        <p:spPr>
          <a:xfrm>
            <a:off x="0" y="19200"/>
            <a:ext cx="12192000" cy="6838800"/>
          </a:xfrm>
        </p:spPr>
      </p:pic>
      <p:sp>
        <p:nvSpPr>
          <p:cNvPr id="5" name="Rectangle 4"/>
          <p:cNvSpPr/>
          <p:nvPr/>
        </p:nvSpPr>
        <p:spPr>
          <a:xfrm>
            <a:off x="1021535" y="782618"/>
            <a:ext cx="6463629" cy="646331"/>
          </a:xfrm>
          <a:prstGeom prst="rect">
            <a:avLst/>
          </a:prstGeom>
        </p:spPr>
        <p:txBody>
          <a:bodyPr wrap="none">
            <a:spAutoFit/>
          </a:bodyPr>
          <a:lstStyle/>
          <a:p>
            <a:pPr algn="l" rtl="0"/>
            <a:r>
              <a:rPr lang="en-US" sz="3600" dirty="0">
                <a:solidFill>
                  <a:srgbClr val="0070C0"/>
                </a:solidFill>
                <a:latin typeface="Helvetica Neue" charset="0"/>
                <a:ea typeface="Helvetica Neue" charset="0"/>
                <a:cs typeface="Helvetica Neue" charset="0"/>
              </a:rPr>
              <a:t>PHARMACOKINETICS</a:t>
            </a:r>
            <a:r>
              <a:rPr lang="en-US" sz="3600" dirty="0">
                <a:solidFill>
                  <a:srgbClr val="D24726"/>
                </a:solidFill>
                <a:latin typeface="Helvetica Neue" charset="0"/>
                <a:ea typeface="Helvetica Neue" charset="0"/>
                <a:cs typeface="Helvetica Neue" charset="0"/>
              </a:rPr>
              <a:t> </a:t>
            </a:r>
            <a:r>
              <a:rPr lang="en-US" sz="3600" dirty="0">
                <a:solidFill>
                  <a:srgbClr val="FF0000"/>
                </a:solidFill>
                <a:latin typeface="Helvetica Neue" charset="0"/>
                <a:ea typeface="Helvetica Neue" charset="0"/>
                <a:cs typeface="Helvetica Neue" charset="0"/>
              </a:rPr>
              <a:t>- </a:t>
            </a:r>
            <a:r>
              <a:rPr lang="en-US" sz="3600" dirty="0" smtClean="0">
                <a:solidFill>
                  <a:srgbClr val="FF0000"/>
                </a:solidFill>
                <a:latin typeface="Helvetica Neue" charset="0"/>
                <a:ea typeface="Helvetica Neue" charset="0"/>
                <a:cs typeface="Helvetica Neue" charset="0"/>
              </a:rPr>
              <a:t>Basal</a:t>
            </a:r>
            <a:endParaRPr lang="en-US" dirty="0">
              <a:solidFill>
                <a:srgbClr val="FF0000"/>
              </a:solidFill>
              <a:latin typeface="Helvetica Neue" charset="0"/>
              <a:ea typeface="Helvetica Neue" charset="0"/>
              <a:cs typeface="Helvetica Neue" charset="0"/>
            </a:endParaRPr>
          </a:p>
        </p:txBody>
      </p:sp>
      <p:sp>
        <p:nvSpPr>
          <p:cNvPr id="3" name="Rectangle 2"/>
          <p:cNvSpPr/>
          <p:nvPr/>
        </p:nvSpPr>
        <p:spPr>
          <a:xfrm>
            <a:off x="1021535" y="1800810"/>
            <a:ext cx="7130792" cy="507831"/>
          </a:xfrm>
          <a:prstGeom prst="rect">
            <a:avLst/>
          </a:prstGeom>
        </p:spPr>
        <p:txBody>
          <a:bodyPr wrap="square">
            <a:spAutoFit/>
          </a:bodyPr>
          <a:lstStyle/>
          <a:p>
            <a:pPr marL="285750" lvl="0" indent="-285750" algn="l" rtl="0">
              <a:lnSpc>
                <a:spcPct val="150000"/>
              </a:lnSpc>
              <a:buFont typeface="Arial" panose="020B0604020202020204" pitchFamily="34" charset="0"/>
              <a:buChar char="•"/>
            </a:pPr>
            <a:r>
              <a:rPr lang="en-US" dirty="0">
                <a:solidFill>
                  <a:prstClr val="black">
                    <a:lumMod val="65000"/>
                    <a:lumOff val="35000"/>
                  </a:prstClr>
                </a:solidFill>
                <a:latin typeface="Helvetica Neue" charset="0"/>
                <a:ea typeface="Helvetica Neue" charset="0"/>
                <a:cs typeface="Helvetica Neue" charset="0"/>
              </a:rPr>
              <a:t>Approximate pharmacokinetic profiles of various types of insulins</a:t>
            </a:r>
          </a:p>
        </p:txBody>
      </p:sp>
      <p:pic>
        <p:nvPicPr>
          <p:cNvPr id="9" name="Picture 8">
            <a:extLst>
              <a:ext uri="{FF2B5EF4-FFF2-40B4-BE49-F238E27FC236}">
                <a16:creationId xmlns="" xmlns:a16="http://schemas.microsoft.com/office/drawing/2014/main" id="{3CDB7182-8093-9A41-BB3B-2CE15CF70FA6}"/>
              </a:ext>
            </a:extLst>
          </p:cNvPr>
          <p:cNvPicPr>
            <a:picLocks noChangeAspect="1"/>
          </p:cNvPicPr>
          <p:nvPr/>
        </p:nvPicPr>
        <p:blipFill>
          <a:blip r:embed="rId3"/>
          <a:stretch>
            <a:fillRect/>
          </a:stretch>
        </p:blipFill>
        <p:spPr>
          <a:xfrm>
            <a:off x="1873800" y="2752077"/>
            <a:ext cx="8274932" cy="3628516"/>
          </a:xfrm>
          <a:prstGeom prst="rect">
            <a:avLst/>
          </a:prstGeom>
        </p:spPr>
      </p:pic>
      <p:sp>
        <p:nvSpPr>
          <p:cNvPr id="10" name="TextBox 9">
            <a:extLst>
              <a:ext uri="{FF2B5EF4-FFF2-40B4-BE49-F238E27FC236}">
                <a16:creationId xmlns="" xmlns:a16="http://schemas.microsoft.com/office/drawing/2014/main" id="{C68E993A-4924-49E7-8EE8-1DD36BF98F4B}"/>
              </a:ext>
            </a:extLst>
          </p:cNvPr>
          <p:cNvSpPr txBox="1"/>
          <p:nvPr/>
        </p:nvSpPr>
        <p:spPr>
          <a:xfrm>
            <a:off x="7086337" y="2687965"/>
            <a:ext cx="4388739" cy="1015663"/>
          </a:xfrm>
          <a:prstGeom prst="rect">
            <a:avLst/>
          </a:prstGeom>
          <a:noFill/>
          <a:ln w="41275" cap="rnd">
            <a:solidFill>
              <a:srgbClr val="FF0000"/>
            </a:solidFill>
            <a:prstDash val="dash"/>
            <a:bevel/>
          </a:ln>
        </p:spPr>
        <p:txBody>
          <a:bodyPr wrap="square" rtlCol="0">
            <a:spAutoFit/>
          </a:bodyPr>
          <a:lstStyle/>
          <a:p>
            <a:pPr algn="ctr"/>
            <a:r>
              <a:rPr lang="en-US" altLang="en-US" sz="2000" b="1" u="sng" dirty="0">
                <a:solidFill>
                  <a:srgbClr val="FF0000"/>
                </a:solidFill>
                <a:latin typeface="Arial Nova Light" panose="020B0304020202020204" pitchFamily="34" charset="0"/>
              </a:rPr>
              <a:t>Very important to note that pharmacokinetic data do not always predict clinical outcomes</a:t>
            </a:r>
          </a:p>
        </p:txBody>
      </p:sp>
    </p:spTree>
    <p:extLst>
      <p:ext uri="{BB962C8B-B14F-4D97-AF65-F5344CB8AC3E}">
        <p14:creationId xmlns:p14="http://schemas.microsoft.com/office/powerpoint/2010/main" val="104544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871C35-EC39-2886-AEF1-2E985A09B867}"/>
              </a:ext>
            </a:extLst>
          </p:cNvPr>
          <p:cNvSpPr>
            <a:spLocks noGrp="1"/>
          </p:cNvSpPr>
          <p:nvPr>
            <p:ph type="title"/>
          </p:nvPr>
        </p:nvSpPr>
        <p:spPr>
          <a:xfrm>
            <a:off x="825500" y="353040"/>
            <a:ext cx="8936865" cy="1325563"/>
          </a:xfrm>
        </p:spPr>
        <p:txBody>
          <a:bodyPr>
            <a:normAutofit/>
          </a:bodyPr>
          <a:lstStyle/>
          <a:p>
            <a:pPr algn="l"/>
            <a:r>
              <a:rPr lang="en-US" sz="4000" b="1" dirty="0">
                <a:solidFill>
                  <a:srgbClr val="0070C0"/>
                </a:solidFill>
              </a:rPr>
              <a:t>Bolus insulin </a:t>
            </a:r>
            <a:r>
              <a:rPr lang="en-US" sz="4000" b="1" dirty="0">
                <a:solidFill>
                  <a:srgbClr val="FF0000"/>
                </a:solidFill>
              </a:rPr>
              <a:t>(Rapid-Acting Insulin)</a:t>
            </a:r>
            <a:endParaRPr lang="x-none" sz="4000" b="1" dirty="0">
              <a:solidFill>
                <a:srgbClr val="FF0000"/>
              </a:solidFill>
            </a:endParaRPr>
          </a:p>
        </p:txBody>
      </p:sp>
      <p:pic>
        <p:nvPicPr>
          <p:cNvPr id="13" name="عنصر نائب للمحتوى 12">
            <a:extLst>
              <a:ext uri="{FF2B5EF4-FFF2-40B4-BE49-F238E27FC236}">
                <a16:creationId xmlns:a16="http://schemas.microsoft.com/office/drawing/2014/main" xmlns="" id="{4D14E2F7-CDEA-4DAB-BF7E-D2DC2E0EF753}"/>
              </a:ext>
            </a:extLst>
          </p:cNvPr>
          <p:cNvPicPr>
            <a:picLocks noGrp="1" noChangeAspect="1"/>
          </p:cNvPicPr>
          <p:nvPr>
            <p:ph sz="half" idx="1"/>
          </p:nvPr>
        </p:nvPicPr>
        <p:blipFill>
          <a:blip r:embed="rId2"/>
          <a:stretch>
            <a:fillRect/>
          </a:stretch>
        </p:blipFill>
        <p:spPr>
          <a:xfrm>
            <a:off x="0" y="0"/>
            <a:ext cx="12192000" cy="6838800"/>
          </a:xfrm>
        </p:spPr>
      </p:pic>
      <p:sp>
        <p:nvSpPr>
          <p:cNvPr id="5" name="Rectangle 4"/>
          <p:cNvSpPr/>
          <p:nvPr/>
        </p:nvSpPr>
        <p:spPr>
          <a:xfrm>
            <a:off x="1021535" y="782618"/>
            <a:ext cx="7003840" cy="646331"/>
          </a:xfrm>
          <a:prstGeom prst="rect">
            <a:avLst/>
          </a:prstGeom>
        </p:spPr>
        <p:txBody>
          <a:bodyPr wrap="none">
            <a:spAutoFit/>
          </a:bodyPr>
          <a:lstStyle/>
          <a:p>
            <a:pPr algn="l" rtl="0"/>
            <a:r>
              <a:rPr lang="en-US" sz="3600" dirty="0">
                <a:solidFill>
                  <a:srgbClr val="0070C0"/>
                </a:solidFill>
                <a:latin typeface="Helvetica Neue" charset="0"/>
                <a:ea typeface="Helvetica Neue" charset="0"/>
                <a:cs typeface="Helvetica Neue" charset="0"/>
              </a:rPr>
              <a:t>PHARMACOKINETICS</a:t>
            </a:r>
            <a:r>
              <a:rPr lang="en-US" sz="3600" dirty="0">
                <a:solidFill>
                  <a:srgbClr val="D24726"/>
                </a:solidFill>
                <a:latin typeface="Helvetica Neue" charset="0"/>
                <a:ea typeface="Helvetica Neue" charset="0"/>
                <a:cs typeface="Helvetica Neue" charset="0"/>
              </a:rPr>
              <a:t> </a:t>
            </a:r>
            <a:r>
              <a:rPr lang="en-US" sz="3600" dirty="0">
                <a:solidFill>
                  <a:srgbClr val="FF0000"/>
                </a:solidFill>
                <a:latin typeface="Helvetica Neue" charset="0"/>
                <a:ea typeface="Helvetica Neue" charset="0"/>
                <a:cs typeface="Helvetica Neue" charset="0"/>
              </a:rPr>
              <a:t>- </a:t>
            </a:r>
            <a:r>
              <a:rPr lang="en-US" sz="3600" dirty="0" smtClean="0">
                <a:solidFill>
                  <a:srgbClr val="FF0000"/>
                </a:solidFill>
                <a:latin typeface="Helvetica Neue" charset="0"/>
                <a:ea typeface="Helvetica Neue" charset="0"/>
                <a:cs typeface="Helvetica Neue" charset="0"/>
              </a:rPr>
              <a:t>Prandial</a:t>
            </a:r>
            <a:endParaRPr lang="en-US" dirty="0">
              <a:solidFill>
                <a:srgbClr val="FF0000"/>
              </a:solidFill>
              <a:latin typeface="Helvetica Neue" charset="0"/>
              <a:ea typeface="Helvetica Neue" charset="0"/>
              <a:cs typeface="Helvetica Neue" charset="0"/>
            </a:endParaRPr>
          </a:p>
        </p:txBody>
      </p:sp>
      <p:sp>
        <p:nvSpPr>
          <p:cNvPr id="7" name="Content Placeholder 6"/>
          <p:cNvSpPr>
            <a:spLocks noGrp="1"/>
          </p:cNvSpPr>
          <p:nvPr>
            <p:ph sz="half" idx="2"/>
          </p:nvPr>
        </p:nvSpPr>
        <p:spPr>
          <a:xfrm>
            <a:off x="1021535" y="1825625"/>
            <a:ext cx="10332265" cy="4351338"/>
          </a:xfrm>
        </p:spPr>
        <p:txBody>
          <a:bodyPr/>
          <a:lstStyle/>
          <a:p>
            <a:endParaRPr lang="en-US" dirty="0"/>
          </a:p>
        </p:txBody>
      </p:sp>
      <p:pic>
        <p:nvPicPr>
          <p:cNvPr id="11" name="Picture 10">
            <a:extLst>
              <a:ext uri="{FF2B5EF4-FFF2-40B4-BE49-F238E27FC236}">
                <a16:creationId xmlns="" xmlns:a16="http://schemas.microsoft.com/office/drawing/2014/main" id="{B2824917-93BD-9D4A-A204-B1D668EA10FD}"/>
              </a:ext>
            </a:extLst>
          </p:cNvPr>
          <p:cNvPicPr>
            <a:picLocks noChangeAspect="1"/>
          </p:cNvPicPr>
          <p:nvPr/>
        </p:nvPicPr>
        <p:blipFill>
          <a:blip r:embed="rId3"/>
          <a:stretch>
            <a:fillRect/>
          </a:stretch>
        </p:blipFill>
        <p:spPr>
          <a:xfrm>
            <a:off x="2261616" y="1832052"/>
            <a:ext cx="7178598" cy="4202660"/>
          </a:xfrm>
          <a:prstGeom prst="rect">
            <a:avLst/>
          </a:prstGeom>
        </p:spPr>
      </p:pic>
      <p:sp>
        <p:nvSpPr>
          <p:cNvPr id="14" name="TextBox 13">
            <a:extLst>
              <a:ext uri="{FF2B5EF4-FFF2-40B4-BE49-F238E27FC236}">
                <a16:creationId xmlns="" xmlns:a16="http://schemas.microsoft.com/office/drawing/2014/main" id="{80A72534-BCFA-AA40-A643-57452E01A8EE}"/>
              </a:ext>
            </a:extLst>
          </p:cNvPr>
          <p:cNvSpPr txBox="1"/>
          <p:nvPr/>
        </p:nvSpPr>
        <p:spPr>
          <a:xfrm>
            <a:off x="6970427" y="2508250"/>
            <a:ext cx="4144041" cy="1015663"/>
          </a:xfrm>
          <a:prstGeom prst="rect">
            <a:avLst/>
          </a:prstGeom>
          <a:noFill/>
          <a:ln w="41275" cap="rnd">
            <a:solidFill>
              <a:srgbClr val="FF0000"/>
            </a:solidFill>
            <a:prstDash val="dash"/>
            <a:bevel/>
          </a:ln>
        </p:spPr>
        <p:txBody>
          <a:bodyPr wrap="square" rtlCol="0">
            <a:spAutoFit/>
          </a:bodyPr>
          <a:lstStyle/>
          <a:p>
            <a:pPr algn="ctr" rtl="0"/>
            <a:r>
              <a:rPr lang="en-US" altLang="en-US" sz="2000" b="1" u="sng" dirty="0">
                <a:solidFill>
                  <a:srgbClr val="FF0000"/>
                </a:solidFill>
                <a:latin typeface="Arial Nova Light" panose="020B0304020202020204" pitchFamily="34" charset="0"/>
              </a:rPr>
              <a:t>Very important to note that pharmacokinetic data do not always predict clinical outcomes</a:t>
            </a:r>
          </a:p>
        </p:txBody>
      </p:sp>
      <p:sp>
        <p:nvSpPr>
          <p:cNvPr id="15" name="Rectangle 14"/>
          <p:cNvSpPr/>
          <p:nvPr/>
        </p:nvSpPr>
        <p:spPr>
          <a:xfrm>
            <a:off x="2850137" y="1843252"/>
            <a:ext cx="3000778" cy="963165"/>
          </a:xfrm>
          <a:prstGeom prst="rect">
            <a:avLst/>
          </a:pr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15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3600" dirty="0" smtClean="0">
                <a:solidFill>
                  <a:srgbClr val="0070C0"/>
                </a:solidFill>
                <a:latin typeface="Helvetica Neue" charset="0"/>
                <a:ea typeface="Helvetica Neue" charset="0"/>
                <a:cs typeface="Helvetica Neue" charset="0"/>
              </a:rPr>
              <a:t>Basal vs. Prandial </a:t>
            </a:r>
            <a:endParaRPr lang="x-none" sz="3600" dirty="0">
              <a:solidFill>
                <a:srgbClr val="0070C0"/>
              </a:solidFill>
              <a:latin typeface="Helvetica Neue" charset="0"/>
              <a:ea typeface="Helvetica Neue" charset="0"/>
              <a:cs typeface="Helvetica Neue" charset="0"/>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3549" y="1825625"/>
            <a:ext cx="7424902" cy="4351338"/>
          </a:xfrm>
        </p:spPr>
      </p:pic>
    </p:spTree>
    <p:extLst>
      <p:ext uri="{BB962C8B-B14F-4D97-AF65-F5344CB8AC3E}">
        <p14:creationId xmlns:p14="http://schemas.microsoft.com/office/powerpoint/2010/main" val="1605031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3"/>
          <a:stretch>
            <a:fillRect/>
          </a:stretch>
        </p:blipFill>
        <p:spPr>
          <a:xfrm>
            <a:off x="0" y="0"/>
            <a:ext cx="12192000" cy="6838800"/>
          </a:xfrm>
          <a:prstGeom prst="rect">
            <a:avLst/>
          </a:prstGeom>
        </p:spPr>
      </p:pic>
      <p:graphicFrame>
        <p:nvGraphicFramePr>
          <p:cNvPr id="5" name="Table 4">
            <a:extLst>
              <a:ext uri="{FF2B5EF4-FFF2-40B4-BE49-F238E27FC236}">
                <a16:creationId xmlns="" xmlns:a16="http://schemas.microsoft.com/office/drawing/2014/main" id="{0DCD20A6-0DEA-974E-A010-0CB8D3EB15E3}"/>
              </a:ext>
            </a:extLst>
          </p:cNvPr>
          <p:cNvGraphicFramePr>
            <a:graphicFrameLocks noGrp="1"/>
          </p:cNvGraphicFramePr>
          <p:nvPr>
            <p:extLst>
              <p:ext uri="{D42A27DB-BD31-4B8C-83A1-F6EECF244321}">
                <p14:modId xmlns:p14="http://schemas.microsoft.com/office/powerpoint/2010/main" val="459778495"/>
              </p:ext>
            </p:extLst>
          </p:nvPr>
        </p:nvGraphicFramePr>
        <p:xfrm>
          <a:off x="1062096" y="2749206"/>
          <a:ext cx="10621904" cy="3127592"/>
        </p:xfrm>
        <a:graphic>
          <a:graphicData uri="http://schemas.openxmlformats.org/drawingml/2006/table">
            <a:tbl>
              <a:tblPr firstRow="1" bandRow="1">
                <a:tableStyleId>{2D5ABB26-0587-4C30-8999-92F81FD0307C}</a:tableStyleId>
              </a:tblPr>
              <a:tblGrid>
                <a:gridCol w="3734575">
                  <a:extLst>
                    <a:ext uri="{9D8B030D-6E8A-4147-A177-3AD203B41FA5}">
                      <a16:colId xmlns="" xmlns:a16="http://schemas.microsoft.com/office/drawing/2014/main" val="690892929"/>
                    </a:ext>
                  </a:extLst>
                </a:gridCol>
                <a:gridCol w="4118729">
                  <a:extLst>
                    <a:ext uri="{9D8B030D-6E8A-4147-A177-3AD203B41FA5}">
                      <a16:colId xmlns="" xmlns:a16="http://schemas.microsoft.com/office/drawing/2014/main" val="2205924885"/>
                    </a:ext>
                  </a:extLst>
                </a:gridCol>
                <a:gridCol w="2768600">
                  <a:extLst>
                    <a:ext uri="{9D8B030D-6E8A-4147-A177-3AD203B41FA5}">
                      <a16:colId xmlns="" xmlns:a16="http://schemas.microsoft.com/office/drawing/2014/main" val="1411365190"/>
                    </a:ext>
                  </a:extLst>
                </a:gridCol>
              </a:tblGrid>
              <a:tr h="954196">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Exercise of injected area</a:t>
                      </a:r>
                    </a:p>
                    <a:p>
                      <a:pPr marL="0" indent="0">
                        <a:buFont typeface="Arial" panose="020B0604020202020204" pitchFamily="34" charset="0"/>
                        <a:buNone/>
                      </a:pPr>
                      <a:r>
                        <a:rPr lang="en-US" sz="18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1800" b="0" i="0" dirty="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rPr>
                        <a:t> (Within 1 hour of injection)</a:t>
                      </a:r>
                    </a:p>
                    <a:p>
                      <a:pPr marL="0" indent="0">
                        <a:buFont typeface="Arial" panose="020B0604020202020204" pitchFamily="34" charset="0"/>
                        <a:buNone/>
                      </a:pPr>
                      <a:endParaRPr lang="en-US" sz="18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a:tc>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Local massage</a:t>
                      </a:r>
                    </a:p>
                    <a:p>
                      <a:pPr marL="0" indent="0">
                        <a:buFont typeface="Arial" panose="020B0604020202020204" pitchFamily="34" charset="0"/>
                        <a:buNone/>
                      </a:pPr>
                      <a:r>
                        <a:rPr lang="en-US" sz="18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18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(vigorous rubbing/massaging)</a:t>
                      </a:r>
                    </a:p>
                  </a:txBody>
                  <a:tcPr/>
                </a:tc>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Temperature</a:t>
                      </a:r>
                    </a:p>
                    <a:p>
                      <a:pPr marL="0" indent="0">
                        <a:buFont typeface="Arial" panose="020B0604020202020204" pitchFamily="34" charset="0"/>
                        <a:buNone/>
                      </a:pPr>
                      <a:r>
                        <a:rPr lang="en-US" sz="1800" b="0" i="0" dirty="0">
                          <a:solidFill>
                            <a:schemeClr val="tx1">
                              <a:lumMod val="50000"/>
                              <a:lumOff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18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(Heat can ↑)</a:t>
                      </a:r>
                    </a:p>
                  </a:txBody>
                  <a:tcPr/>
                </a:tc>
                <a:extLst>
                  <a:ext uri="{0D108BD9-81ED-4DB2-BD59-A6C34878D82A}">
                    <a16:rowId xmlns="" xmlns:a16="http://schemas.microsoft.com/office/drawing/2014/main" val="1230736306"/>
                  </a:ext>
                </a:extLst>
              </a:tr>
              <a:tr h="954196">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Site of injection</a:t>
                      </a:r>
                    </a:p>
                    <a:p>
                      <a:pPr marL="0" indent="0">
                        <a:buFont typeface="Arial" panose="020B0604020202020204" pitchFamily="34" charset="0"/>
                        <a:buNone/>
                      </a:pPr>
                      <a:r>
                        <a:rPr lang="en-US" sz="1800" b="0" i="0" dirty="0">
                          <a:solidFill>
                            <a:schemeClr val="tx1">
                              <a:lumMod val="50000"/>
                              <a:lumOff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18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(Abdomen &gt; other sites)</a:t>
                      </a:r>
                    </a:p>
                    <a:p>
                      <a:pPr marL="285750" indent="-285750">
                        <a:buFont typeface="Arial" panose="020B0604020202020204" pitchFamily="34" charset="0"/>
                        <a:buChar char="•"/>
                      </a:pPr>
                      <a:endParaRPr lang="en-US" sz="18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a:tc>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Lipohypertrophy</a:t>
                      </a:r>
                    </a:p>
                    <a:p>
                      <a:pPr marL="0" indent="0">
                        <a:buFont typeface="Arial" panose="020B0604020202020204" pitchFamily="34" charset="0"/>
                        <a:buNone/>
                      </a:pPr>
                      <a:r>
                        <a:rPr lang="en-US" sz="1800" b="0" i="0" dirty="0">
                          <a:solidFill>
                            <a:schemeClr val="tx1">
                              <a:lumMod val="50000"/>
                              <a:lumOff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18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(Delays absorption)</a:t>
                      </a:r>
                    </a:p>
                  </a:txBody>
                  <a:tcPr/>
                </a:tc>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Mode of delivery</a:t>
                      </a:r>
                    </a:p>
                    <a:p>
                      <a:pPr marL="0" indent="0">
                        <a:buFont typeface="Arial" panose="020B0604020202020204" pitchFamily="34" charset="0"/>
                        <a:buNone/>
                      </a:pPr>
                      <a:r>
                        <a:rPr lang="en-US" sz="2000" b="0" i="0" dirty="0">
                          <a:solidFill>
                            <a:schemeClr val="tx1">
                              <a:lumMod val="50000"/>
                              <a:lumOff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20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(changes kinetics)</a:t>
                      </a:r>
                    </a:p>
                  </a:txBody>
                  <a:tcPr/>
                </a:tc>
                <a:extLst>
                  <a:ext uri="{0D108BD9-81ED-4DB2-BD59-A6C34878D82A}">
                    <a16:rowId xmlns="" xmlns:a16="http://schemas.microsoft.com/office/drawing/2014/main" val="3096765242"/>
                  </a:ext>
                </a:extLst>
              </a:tr>
              <a:tr h="1152987">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Insulin mixtures</a:t>
                      </a:r>
                    </a:p>
                    <a:p>
                      <a:pPr marL="0" indent="0">
                        <a:buFont typeface="Arial" panose="020B0604020202020204" pitchFamily="34" charset="0"/>
                        <a:buNone/>
                      </a:pPr>
                      <a:r>
                        <a:rPr lang="en-US" sz="18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18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(unpredictable)</a:t>
                      </a:r>
                    </a:p>
                  </a:txBody>
                  <a:tcPr/>
                </a:tc>
                <a:tc>
                  <a:txBody>
                    <a:bodyPr/>
                    <a:lstStyle/>
                    <a:p>
                      <a:pPr marL="285750" indent="-285750">
                        <a:buFont typeface="Arial" panose="020B0604020202020204" pitchFamily="34" charset="0"/>
                        <a:buChar char="•"/>
                      </a:pPr>
                      <a:r>
                        <a:rPr lang="en-US" sz="20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Physical status</a:t>
                      </a:r>
                    </a:p>
                    <a:p>
                      <a:pPr marL="0" indent="0">
                        <a:buFont typeface="Arial" panose="020B0604020202020204" pitchFamily="34" charset="0"/>
                        <a:buNone/>
                      </a:pPr>
                      <a:r>
                        <a:rPr lang="en-US" sz="1800" b="0" i="0" dirty="0">
                          <a:solidFill>
                            <a:schemeClr val="tx1">
                              <a:lumMod val="50000"/>
                              <a:lumOff val="50000"/>
                            </a:schemeClr>
                          </a:solidFill>
                          <a:latin typeface="Helvetica Neue Light" panose="02000403000000020004" pitchFamily="2" charset="0"/>
                          <a:ea typeface="Helvetica Neue Light" panose="02000403000000020004" pitchFamily="2" charset="0"/>
                          <a:cs typeface="Helvetica Neue" panose="02000503000000020004" pitchFamily="2" charset="0"/>
                        </a:rPr>
                        <a:t>      </a:t>
                      </a:r>
                      <a:r>
                        <a:rPr lang="en-US" sz="18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(Suspension insulins must be </a:t>
                      </a:r>
                    </a:p>
                    <a:p>
                      <a:pPr marL="0" indent="0">
                        <a:buFont typeface="Arial" panose="020B0604020202020204" pitchFamily="34" charset="0"/>
                        <a:buNone/>
                      </a:pPr>
                      <a:r>
                        <a:rPr lang="en-US" sz="1800" b="0" i="0"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rPr>
                        <a:t>      properly resuspended)</a:t>
                      </a:r>
                    </a:p>
                    <a:p>
                      <a:pPr marL="0" indent="0">
                        <a:buFont typeface="Arial" panose="020B0604020202020204" pitchFamily="34" charset="0"/>
                        <a:buNone/>
                      </a:pPr>
                      <a:endParaRPr lang="en-US" sz="18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endParaRPr>
                    </a:p>
                  </a:txBody>
                  <a:tcPr/>
                </a:tc>
                <a:tc>
                  <a:txBody>
                    <a:bodyPr/>
                    <a:lstStyle/>
                    <a:p>
                      <a:pPr marL="285750" indent="-285750">
                        <a:buFont typeface="Arial" panose="020B0604020202020204" pitchFamily="34" charset="0"/>
                        <a:buChar char="•"/>
                      </a:pPr>
                      <a:r>
                        <a:rPr lang="en-US" sz="1800" b="0" i="0" dirty="0">
                          <a:solidFill>
                            <a:srgbClr val="7030A0"/>
                          </a:solidFill>
                          <a:latin typeface="Helvetica Neue Light" panose="02000403000000020004" pitchFamily="2" charset="0"/>
                          <a:ea typeface="Helvetica Neue Light" panose="02000403000000020004" pitchFamily="2" charset="0"/>
                          <a:cs typeface="Helvetica Neue" panose="02000503000000020004" pitchFamily="2" charset="0"/>
                        </a:rPr>
                        <a:t>Dose of insulin</a:t>
                      </a:r>
                    </a:p>
                  </a:txBody>
                  <a:tcPr/>
                </a:tc>
                <a:extLst>
                  <a:ext uri="{0D108BD9-81ED-4DB2-BD59-A6C34878D82A}">
                    <a16:rowId xmlns="" xmlns:a16="http://schemas.microsoft.com/office/drawing/2014/main" val="2704380919"/>
                  </a:ext>
                </a:extLst>
              </a:tr>
            </a:tbl>
          </a:graphicData>
        </a:graphic>
      </p:graphicFrame>
      <p:sp>
        <p:nvSpPr>
          <p:cNvPr id="21" name="Content Placeholder 2"/>
          <p:cNvSpPr txBox="1">
            <a:spLocks/>
          </p:cNvSpPr>
          <p:nvPr/>
        </p:nvSpPr>
        <p:spPr>
          <a:xfrm>
            <a:off x="850250" y="1652773"/>
            <a:ext cx="10465450" cy="4224025"/>
          </a:xfrm>
          <a:prstGeom prst="rect">
            <a:avLst/>
          </a:prstGeom>
          <a:ln w="57150">
            <a:noFill/>
          </a:ln>
        </p:spPr>
        <p:txBody>
          <a:bodyPr vert="horz" lIns="91440" tIns="45720" rIns="91440" bIns="45720" numCol="1" rtlCol="0" anchor="t">
            <a:normAutofit/>
          </a:bodyPr>
          <a:lstStyle/>
          <a:p>
            <a:pPr algn="l" rtl="0">
              <a:lnSpc>
                <a:spcPct val="150000"/>
              </a:lnSpc>
            </a:pPr>
            <a:r>
              <a:rPr lang="en-US" sz="2400" dirty="0">
                <a:solidFill>
                  <a:srgbClr val="FF0000"/>
                </a:solidFill>
                <a:latin typeface="Helvetica Neue Light" panose="020B0402040204020203" pitchFamily="34" charset="0"/>
                <a:ea typeface="Helvetica Neue" panose="020B0502040204020203" pitchFamily="34" charset="0"/>
                <a:cs typeface="Helvetica Neue Light" panose="020B0402040204020203" pitchFamily="34" charset="0"/>
              </a:rPr>
              <a:t>Factors affecting insulin absorption</a:t>
            </a:r>
          </a:p>
        </p:txBody>
      </p:sp>
      <p:sp>
        <p:nvSpPr>
          <p:cNvPr id="2" name="Title 1">
            <a:extLst>
              <a:ext uri="{FF2B5EF4-FFF2-40B4-BE49-F238E27FC236}">
                <a16:creationId xmlns="" xmlns:a16="http://schemas.microsoft.com/office/drawing/2014/main" id="{326B76E6-8E55-4532-B4C9-362459A30A05}"/>
              </a:ext>
            </a:extLst>
          </p:cNvPr>
          <p:cNvSpPr>
            <a:spLocks noGrp="1"/>
          </p:cNvSpPr>
          <p:nvPr>
            <p:ph type="title"/>
          </p:nvPr>
        </p:nvSpPr>
        <p:spPr/>
        <p:txBody>
          <a:bodyPr>
            <a:normAutofit/>
          </a:bodyPr>
          <a:lstStyle/>
          <a:p>
            <a:r>
              <a:rPr lang="en-US" sz="3200" dirty="0">
                <a:solidFill>
                  <a:srgbClr val="0070C0"/>
                </a:solidFill>
                <a:latin typeface="Helvetica Neue Light" panose="020B0702040204020203" pitchFamily="34" charset="0"/>
                <a:ea typeface="Helvetica Neue Light" panose="020B0702040204020203" pitchFamily="34" charset="0"/>
                <a:cs typeface="Helvetica Neue" panose="020B0502040204020203" pitchFamily="34" charset="0"/>
              </a:rPr>
              <a:t>PHARMACOKINETICS/PHARMACODYNAMICS</a:t>
            </a:r>
          </a:p>
        </p:txBody>
      </p:sp>
    </p:spTree>
    <p:extLst>
      <p:ext uri="{BB962C8B-B14F-4D97-AF65-F5344CB8AC3E}">
        <p14:creationId xmlns:p14="http://schemas.microsoft.com/office/powerpoint/2010/main" val="15554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3600" dirty="0" smtClean="0">
                <a:solidFill>
                  <a:srgbClr val="0070C0"/>
                </a:solidFill>
                <a:latin typeface="Helvetica Neue" charset="0"/>
                <a:ea typeface="Helvetica Neue" charset="0"/>
                <a:cs typeface="Helvetica Neue" charset="0"/>
              </a:rPr>
              <a:t/>
            </a:r>
            <a:br>
              <a:rPr lang="en-US" sz="3600" dirty="0" smtClean="0">
                <a:solidFill>
                  <a:srgbClr val="0070C0"/>
                </a:solidFill>
                <a:latin typeface="Helvetica Neue" charset="0"/>
                <a:ea typeface="Helvetica Neue" charset="0"/>
                <a:cs typeface="Helvetica Neue" charset="0"/>
              </a:rPr>
            </a:br>
            <a:r>
              <a:rPr lang="en-US" sz="4000" dirty="0" smtClean="0">
                <a:solidFill>
                  <a:srgbClr val="0070C0"/>
                </a:solidFill>
                <a:latin typeface="Helvetica Neue" charset="0"/>
                <a:ea typeface="Helvetica Neue" charset="0"/>
                <a:cs typeface="Helvetica Neue" charset="0"/>
              </a:rPr>
              <a:t>Insulin </a:t>
            </a:r>
            <a:r>
              <a:rPr lang="en-US" sz="4000" dirty="0">
                <a:solidFill>
                  <a:srgbClr val="0070C0"/>
                </a:solidFill>
                <a:latin typeface="Helvetica Neue" charset="0"/>
                <a:ea typeface="Helvetica Neue" charset="0"/>
                <a:cs typeface="Helvetica Neue" charset="0"/>
              </a:rPr>
              <a:t>in T1D </a:t>
            </a:r>
            <a:r>
              <a:rPr lang="en-US" sz="3600" dirty="0">
                <a:solidFill>
                  <a:srgbClr val="0070C0"/>
                </a:solidFill>
                <a:latin typeface="Helvetica Neue" charset="0"/>
                <a:ea typeface="Helvetica Neue" charset="0"/>
                <a:cs typeface="Helvetica Neue" charset="0"/>
              </a:rPr>
              <a:t/>
            </a:r>
            <a:br>
              <a:rPr lang="en-US" sz="3600" dirty="0">
                <a:solidFill>
                  <a:srgbClr val="0070C0"/>
                </a:solidFill>
                <a:latin typeface="Helvetica Neue" charset="0"/>
                <a:ea typeface="Helvetica Neue" charset="0"/>
                <a:cs typeface="Helvetica Neue" charset="0"/>
              </a:rPr>
            </a:br>
            <a:endParaRPr lang="x-none" sz="3600" dirty="0">
              <a:solidFill>
                <a:srgbClr val="0070C0"/>
              </a:solidFill>
              <a:latin typeface="Helvetica Neue" charset="0"/>
              <a:ea typeface="Helvetica Neue" charset="0"/>
              <a:cs typeface="Helvetica Neue" charset="0"/>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1690688"/>
            <a:ext cx="10515600" cy="4998227"/>
          </a:xfrm>
        </p:spPr>
        <p:txBody>
          <a:bodyPr>
            <a:normAutofit/>
          </a:bodyPr>
          <a:lstStyle/>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T1D is caused by autoimmune destruction of the pancreatic beta cells, which leads to an absolute deficiency of insulin.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The mainstay of treatment of T1D is </a:t>
            </a:r>
            <a:r>
              <a:rPr lang="en-US" b="1" i="1" u="sng" dirty="0">
                <a:solidFill>
                  <a:srgbClr val="FF0000"/>
                </a:solidFill>
                <a:latin typeface="Helvetica" charset="0"/>
                <a:ea typeface="Helvetica" charset="0"/>
                <a:cs typeface="Helvetica" charset="0"/>
              </a:rPr>
              <a:t>intensive insulin therapy (IIT)</a:t>
            </a:r>
            <a:r>
              <a:rPr lang="en-US" i="1" dirty="0">
                <a:solidFill>
                  <a:prstClr val="black"/>
                </a:solidFill>
                <a:latin typeface="Helvetica" charset="0"/>
                <a:ea typeface="Helvetica" charset="0"/>
                <a:cs typeface="Helvetica" charset="0"/>
              </a:rPr>
              <a:t>.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IIT is the use of multiple daily injections (MDIs) of insulin (both basal and bolus formulations) or an insulin pump in an effort to mimic the normal physiologic secretion of insulin by the pancreas.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IIT may also be referred to as physiologic, multiple-component, or basal-bolus insulin therapy.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717261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3600" dirty="0" smtClean="0">
                <a:solidFill>
                  <a:srgbClr val="0070C0"/>
                </a:solidFill>
                <a:latin typeface="Helvetica" charset="0"/>
                <a:ea typeface="Helvetica" charset="0"/>
                <a:cs typeface="Helvetica" charset="0"/>
              </a:rPr>
              <a:t/>
            </a:r>
            <a:br>
              <a:rPr lang="en-US" sz="3600" dirty="0" smtClean="0">
                <a:solidFill>
                  <a:srgbClr val="0070C0"/>
                </a:solidFill>
                <a:latin typeface="Helvetica" charset="0"/>
                <a:ea typeface="Helvetica" charset="0"/>
                <a:cs typeface="Helvetica" charset="0"/>
              </a:rPr>
            </a:br>
            <a:r>
              <a:rPr lang="en-US" sz="4000" dirty="0" smtClean="0">
                <a:solidFill>
                  <a:srgbClr val="0070C0"/>
                </a:solidFill>
                <a:latin typeface="Helvetica" charset="0"/>
                <a:ea typeface="Helvetica" charset="0"/>
                <a:cs typeface="Helvetica" charset="0"/>
              </a:rPr>
              <a:t>Insulin </a:t>
            </a:r>
            <a:r>
              <a:rPr lang="en-US" sz="4000" dirty="0">
                <a:solidFill>
                  <a:srgbClr val="0070C0"/>
                </a:solidFill>
                <a:latin typeface="Helvetica" charset="0"/>
                <a:ea typeface="Helvetica" charset="0"/>
                <a:cs typeface="Helvetica" charset="0"/>
              </a:rPr>
              <a:t>in T1D </a:t>
            </a:r>
            <a:r>
              <a:rPr lang="en-US" sz="3600" dirty="0">
                <a:solidFill>
                  <a:srgbClr val="0070C0"/>
                </a:solidFill>
                <a:latin typeface="Helvetica" charset="0"/>
                <a:ea typeface="Helvetica" charset="0"/>
                <a:cs typeface="Helvetica" charset="0"/>
              </a:rPr>
              <a:t/>
            </a:r>
            <a:br>
              <a:rPr lang="en-US" sz="3600" dirty="0">
                <a:solidFill>
                  <a:srgbClr val="0070C0"/>
                </a:solidFill>
                <a:latin typeface="Helvetica" charset="0"/>
                <a:ea typeface="Helvetica" charset="0"/>
                <a:cs typeface="Helvetica" charset="0"/>
              </a:rPr>
            </a:b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1690688"/>
            <a:ext cx="10515600" cy="4998227"/>
          </a:xfrm>
        </p:spPr>
        <p:txBody>
          <a:bodyPr>
            <a:normAutofit/>
          </a:bodyPr>
          <a:lstStyle/>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A long-acting insulin is injected either once or twice daily to provide the basal insulin portion of an MDI regimen, which is approximately 50% of a patient’s total daily dose.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Ideally, basal insulin should cover background insulin needs only, independent of food intake.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A rapid, </a:t>
            </a:r>
            <a:r>
              <a:rPr lang="en-US" dirty="0" err="1">
                <a:solidFill>
                  <a:prstClr val="black"/>
                </a:solidFill>
                <a:latin typeface="Helvetica" charset="0"/>
                <a:ea typeface="Helvetica" charset="0"/>
                <a:cs typeface="Helvetica" charset="0"/>
              </a:rPr>
              <a:t>ultrarapid</a:t>
            </a:r>
            <a:r>
              <a:rPr lang="en-US" dirty="0">
                <a:solidFill>
                  <a:prstClr val="black"/>
                </a:solidFill>
                <a:latin typeface="Helvetica" charset="0"/>
                <a:ea typeface="Helvetica" charset="0"/>
                <a:cs typeface="Helvetica" charset="0"/>
              </a:rPr>
              <a:t>, or short-acting insulin is injected before meals to provide the bolus insulin portion of an MDI regimen.</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Rapid-acting or ultra- rapid-acting insulin is preferred over short-acting insulin because of the more rapid onset and shorter duration of action.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902391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lstStyle/>
          <a:p>
            <a:pPr algn="l" rtl="0"/>
            <a:r>
              <a:rPr lang="en-US" sz="4000" dirty="0">
                <a:solidFill>
                  <a:srgbClr val="FF0000"/>
                </a:solidFill>
                <a:latin typeface="Helvetica" charset="0"/>
                <a:ea typeface="Helvetica" charset="0"/>
                <a:cs typeface="Helvetica" charset="0"/>
              </a:rPr>
              <a:t>Audience Participation </a:t>
            </a:r>
            <a:endParaRPr lang="x-none" dirty="0"/>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p:txBody>
          <a:bodyPr/>
          <a:lstStyle/>
          <a:p>
            <a:pPr marL="0" lvl="0" indent="0" algn="l" rtl="0">
              <a:buNone/>
            </a:pPr>
            <a:r>
              <a:rPr lang="en-US" sz="2400" dirty="0">
                <a:solidFill>
                  <a:prstClr val="black"/>
                </a:solidFill>
                <a:latin typeface="Helvetica" charset="0"/>
                <a:ea typeface="Helvetica" charset="0"/>
                <a:cs typeface="Helvetica" charset="0"/>
              </a:rPr>
              <a:t>A 56-year-old man with T2DM is on metformin ER 2000 mg daily, insulin glargine U-300 at 50 units daily, and </a:t>
            </a:r>
            <a:r>
              <a:rPr lang="en-US" sz="2400" dirty="0" err="1">
                <a:solidFill>
                  <a:prstClr val="black"/>
                </a:solidFill>
                <a:latin typeface="Helvetica" charset="0"/>
                <a:ea typeface="Helvetica" charset="0"/>
                <a:cs typeface="Helvetica" charset="0"/>
              </a:rPr>
              <a:t>liraglutide</a:t>
            </a:r>
            <a:r>
              <a:rPr lang="en-US" sz="2400" dirty="0">
                <a:solidFill>
                  <a:prstClr val="black"/>
                </a:solidFill>
                <a:latin typeface="Helvetica" charset="0"/>
                <a:ea typeface="Helvetica" charset="0"/>
                <a:cs typeface="Helvetica" charset="0"/>
              </a:rPr>
              <a:t> 1.8 mg daily. His A1C is at goal of &lt;7% with no hypoglycemia. Fasting and postprandial BG values are in range. Glargine U-300 is now out of stock and patient is being switched to insulin glargine U-100. What dose of insulin glargine U-100 do you recommend? </a:t>
            </a:r>
          </a:p>
          <a:p>
            <a:pPr marL="0" lvl="0" indent="0" algn="l" rtl="0">
              <a:spcAft>
                <a:spcPts val="600"/>
              </a:spcAft>
              <a:buNone/>
            </a:pPr>
            <a:endParaRPr lang="en-US" sz="1000" dirty="0">
              <a:solidFill>
                <a:prstClr val="black"/>
              </a:solidFill>
              <a:latin typeface="Helvetica" charset="0"/>
              <a:ea typeface="Helvetica" charset="0"/>
              <a:cs typeface="Helvetica" charset="0"/>
            </a:endParaRP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50 units as there is a 1:1 conversion</a:t>
            </a: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40 units of insulin glargine U-100</a:t>
            </a: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60 units of insulin glargine U-100 </a:t>
            </a:r>
          </a:p>
          <a:p>
            <a:pPr marL="971550" lvl="1" indent="-514350" algn="l" rtl="0">
              <a:spcAft>
                <a:spcPts val="600"/>
              </a:spcAft>
              <a:buFont typeface="+mj-lt"/>
              <a:buAutoNum type="alphaLcParenR"/>
            </a:pPr>
            <a:r>
              <a:rPr lang="en-US" dirty="0">
                <a:solidFill>
                  <a:prstClr val="black"/>
                </a:solidFill>
                <a:latin typeface="Helvetica" charset="0"/>
                <a:ea typeface="Helvetica" charset="0"/>
                <a:cs typeface="Helvetica" charset="0"/>
              </a:rPr>
              <a:t>None of the above is correct</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1041016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3600" dirty="0" smtClean="0">
                <a:solidFill>
                  <a:srgbClr val="0070C0"/>
                </a:solidFill>
                <a:latin typeface="Helvetica" charset="0"/>
                <a:ea typeface="Helvetica" charset="0"/>
                <a:cs typeface="Helvetica" charset="0"/>
              </a:rPr>
              <a:t/>
            </a:r>
            <a:br>
              <a:rPr lang="en-US" sz="3600" dirty="0" smtClean="0">
                <a:solidFill>
                  <a:srgbClr val="0070C0"/>
                </a:solidFill>
                <a:latin typeface="Helvetica" charset="0"/>
                <a:ea typeface="Helvetica" charset="0"/>
                <a:cs typeface="Helvetica" charset="0"/>
              </a:rPr>
            </a:br>
            <a:r>
              <a:rPr lang="en-US" sz="4000" dirty="0" smtClean="0">
                <a:solidFill>
                  <a:srgbClr val="0070C0"/>
                </a:solidFill>
                <a:latin typeface="Helvetica" charset="0"/>
                <a:ea typeface="Helvetica" charset="0"/>
                <a:cs typeface="Helvetica" charset="0"/>
              </a:rPr>
              <a:t>Insulin </a:t>
            </a:r>
            <a:r>
              <a:rPr lang="en-US" sz="4000" dirty="0">
                <a:solidFill>
                  <a:srgbClr val="0070C0"/>
                </a:solidFill>
                <a:latin typeface="Helvetica" charset="0"/>
                <a:ea typeface="Helvetica" charset="0"/>
                <a:cs typeface="Helvetica" charset="0"/>
              </a:rPr>
              <a:t>in T1D </a:t>
            </a:r>
            <a:r>
              <a:rPr lang="en-US" sz="3600" dirty="0">
                <a:solidFill>
                  <a:srgbClr val="0070C0"/>
                </a:solidFill>
                <a:latin typeface="Helvetica" charset="0"/>
                <a:ea typeface="Helvetica" charset="0"/>
                <a:cs typeface="Helvetica" charset="0"/>
              </a:rPr>
              <a:t/>
            </a:r>
            <a:br>
              <a:rPr lang="en-US" sz="3600" dirty="0">
                <a:solidFill>
                  <a:srgbClr val="0070C0"/>
                </a:solidFill>
                <a:latin typeface="Helvetica" charset="0"/>
                <a:ea typeface="Helvetica" charset="0"/>
                <a:cs typeface="Helvetica" charset="0"/>
              </a:rPr>
            </a:b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1690688"/>
            <a:ext cx="10515600" cy="4998227"/>
          </a:xfrm>
        </p:spPr>
        <p:txBody>
          <a:bodyPr>
            <a:normAutofit/>
          </a:bodyPr>
          <a:lstStyle/>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A patient can adjust each bolus dose to match the carbohydrate intake and to correct for high glucose levels before the meal.</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The basal dose remains constant from day to day. </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The starting dose in T1D is generally calculated based on weight, starting with a total daily insulin dose of </a:t>
            </a:r>
            <a:r>
              <a:rPr lang="en-US" sz="2400" dirty="0">
                <a:solidFill>
                  <a:srgbClr val="FF0000"/>
                </a:solidFill>
                <a:latin typeface="Helvetica" charset="0"/>
                <a:ea typeface="Helvetica" charset="0"/>
                <a:cs typeface="Helvetica" charset="0"/>
              </a:rPr>
              <a:t>0.4 to 1.0 units/kg</a:t>
            </a:r>
            <a:r>
              <a:rPr lang="en-US" sz="2400" dirty="0">
                <a:solidFill>
                  <a:prstClr val="black"/>
                </a:solidFill>
                <a:latin typeface="Helvetica" charset="0"/>
                <a:ea typeface="Helvetica" charset="0"/>
                <a:cs typeface="Helvetica" charset="0"/>
              </a:rPr>
              <a:t>. </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After calculating the TDD, approximately </a:t>
            </a:r>
            <a:r>
              <a:rPr lang="en-US" sz="2400" dirty="0">
                <a:solidFill>
                  <a:srgbClr val="0070C0"/>
                </a:solidFill>
                <a:latin typeface="Helvetica" charset="0"/>
                <a:ea typeface="Helvetica" charset="0"/>
                <a:cs typeface="Helvetica" charset="0"/>
              </a:rPr>
              <a:t>half is given as basal </a:t>
            </a:r>
            <a:r>
              <a:rPr lang="en-US" sz="2400" dirty="0">
                <a:solidFill>
                  <a:prstClr val="black"/>
                </a:solidFill>
                <a:latin typeface="Helvetica" charset="0"/>
                <a:ea typeface="Helvetica" charset="0"/>
                <a:cs typeface="Helvetica" charset="0"/>
              </a:rPr>
              <a:t>insulin, and the other </a:t>
            </a:r>
            <a:r>
              <a:rPr lang="en-US" sz="2400" dirty="0">
                <a:solidFill>
                  <a:srgbClr val="0070C0"/>
                </a:solidFill>
                <a:latin typeface="Helvetica" charset="0"/>
                <a:ea typeface="Helvetica" charset="0"/>
                <a:cs typeface="Helvetica" charset="0"/>
              </a:rPr>
              <a:t>half is given as bolus </a:t>
            </a:r>
            <a:r>
              <a:rPr lang="en-US" sz="2400" dirty="0">
                <a:solidFill>
                  <a:prstClr val="black"/>
                </a:solidFill>
                <a:latin typeface="Helvetica" charset="0"/>
                <a:ea typeface="Helvetica" charset="0"/>
                <a:cs typeface="Helvetica" charset="0"/>
              </a:rPr>
              <a:t>insulin, distributed across meals. </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Insulin doses are then titrated based on BG monitoring data, and bolus doses can be further refined based on carbohydrate counting (ICR) and correctional dosing (ISF).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5905657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endParaRPr lang="x-none" sz="3600" dirty="0">
              <a:solidFill>
                <a:srgbClr val="0070C0"/>
              </a:solidFill>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0667" y="1825625"/>
            <a:ext cx="7850665" cy="4351338"/>
          </a:xfrm>
        </p:spPr>
      </p:pic>
    </p:spTree>
    <p:extLst>
      <p:ext uri="{BB962C8B-B14F-4D97-AF65-F5344CB8AC3E}">
        <p14:creationId xmlns:p14="http://schemas.microsoft.com/office/powerpoint/2010/main" val="1222847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4000" dirty="0">
                <a:solidFill>
                  <a:srgbClr val="0070C0"/>
                </a:solidFill>
                <a:latin typeface="Helvetica" charset="0"/>
                <a:ea typeface="Helvetica" charset="0"/>
                <a:cs typeface="Helvetica" charset="0"/>
              </a:rPr>
              <a:t/>
            </a:r>
            <a:br>
              <a:rPr lang="en-US" sz="4000" dirty="0">
                <a:solidFill>
                  <a:srgbClr val="0070C0"/>
                </a:solidFill>
                <a:latin typeface="Helvetica" charset="0"/>
                <a:ea typeface="Helvetica" charset="0"/>
                <a:cs typeface="Helvetica" charset="0"/>
              </a:rPr>
            </a:br>
            <a:r>
              <a:rPr lang="en-US" sz="4000" dirty="0">
                <a:solidFill>
                  <a:srgbClr val="0070C0"/>
                </a:solidFill>
                <a:latin typeface="Helvetica" charset="0"/>
                <a:ea typeface="Helvetica" charset="0"/>
                <a:cs typeface="Helvetica" charset="0"/>
              </a:rPr>
              <a:t>Insulin in T1D </a:t>
            </a:r>
            <a:br>
              <a:rPr lang="en-US" sz="4000" dirty="0">
                <a:solidFill>
                  <a:srgbClr val="0070C0"/>
                </a:solidFill>
                <a:latin typeface="Helvetica" charset="0"/>
                <a:ea typeface="Helvetica" charset="0"/>
                <a:cs typeface="Helvetica" charset="0"/>
              </a:rPr>
            </a:br>
            <a:endParaRPr lang="x-none" sz="40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2055813"/>
            <a:ext cx="10515600" cy="4633102"/>
          </a:xfrm>
        </p:spPr>
        <p:txBody>
          <a:bodyPr>
            <a:normAutofit/>
          </a:bodyPr>
          <a:lstStyle/>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Intensive insulin therapy is complex because it requires multiple injections or pump boluses per day in addition to basal insulin doses, routine monitoring, and collaborative decision making. </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The most successful insulin therapy is adjusted based on:</a:t>
            </a:r>
          </a:p>
          <a:p>
            <a:pPr marL="342900" lvl="0" indent="-342900" algn="l" rtl="0">
              <a:buClr>
                <a:srgbClr val="FF0000"/>
              </a:buClr>
              <a:buSzPct val="100000"/>
              <a:buFont typeface="Wingdings" charset="2"/>
              <a:buChar char="ü"/>
            </a:pPr>
            <a:r>
              <a:rPr lang="en-US" sz="2400" dirty="0">
                <a:solidFill>
                  <a:prstClr val="black"/>
                </a:solidFill>
                <a:latin typeface="Helvetica" charset="0"/>
                <a:ea typeface="Helvetica" charset="0"/>
                <a:cs typeface="Helvetica" charset="0"/>
              </a:rPr>
              <a:t> Changes in nutritional intake</a:t>
            </a:r>
          </a:p>
          <a:p>
            <a:pPr marL="342900" lvl="0" indent="-342900" algn="l" rtl="0">
              <a:buClr>
                <a:srgbClr val="FF0000"/>
              </a:buClr>
              <a:buSzPct val="100000"/>
              <a:buFont typeface="Wingdings" charset="2"/>
              <a:buChar char="ü"/>
            </a:pPr>
            <a:r>
              <a:rPr lang="en-US" sz="2400" dirty="0">
                <a:solidFill>
                  <a:prstClr val="black"/>
                </a:solidFill>
                <a:latin typeface="Helvetica" charset="0"/>
                <a:ea typeface="Helvetica" charset="0"/>
                <a:cs typeface="Helvetica" charset="0"/>
              </a:rPr>
              <a:t> Glucose levels</a:t>
            </a:r>
          </a:p>
          <a:p>
            <a:pPr marL="342900" lvl="0" indent="-342900" algn="l" rtl="0">
              <a:buClr>
                <a:srgbClr val="FF0000"/>
              </a:buClr>
              <a:buSzPct val="100000"/>
              <a:buFont typeface="Wingdings" charset="2"/>
              <a:buChar char="ü"/>
            </a:pPr>
            <a:r>
              <a:rPr lang="en-US" sz="2400" dirty="0">
                <a:solidFill>
                  <a:prstClr val="black"/>
                </a:solidFill>
                <a:latin typeface="Helvetica" charset="0"/>
                <a:ea typeface="Helvetica" charset="0"/>
                <a:cs typeface="Helvetica" charset="0"/>
              </a:rPr>
              <a:t> Stress levels ( Exam Days!! )</a:t>
            </a:r>
          </a:p>
          <a:p>
            <a:pPr marL="342900" lvl="0" indent="-342900" algn="l" rtl="0">
              <a:buClr>
                <a:srgbClr val="FF0000"/>
              </a:buClr>
              <a:buSzPct val="100000"/>
              <a:buFont typeface="Wingdings" charset="2"/>
              <a:buChar char="ü"/>
            </a:pPr>
            <a:r>
              <a:rPr lang="en-US" sz="2400" dirty="0">
                <a:solidFill>
                  <a:prstClr val="black"/>
                </a:solidFill>
                <a:latin typeface="Helvetica" charset="0"/>
                <a:ea typeface="Helvetica" charset="0"/>
                <a:cs typeface="Helvetica" charset="0"/>
              </a:rPr>
              <a:t> Physical activity</a:t>
            </a:r>
          </a:p>
          <a:p>
            <a:pPr marL="342900" lvl="0" indent="-342900" algn="l" rtl="0">
              <a:buClr>
                <a:srgbClr val="FF0000"/>
              </a:buClr>
              <a:buSzPct val="100000"/>
              <a:buFont typeface="Wingdings" charset="2"/>
              <a:buChar char="ü"/>
            </a:pPr>
            <a:r>
              <a:rPr lang="en-US" sz="2400" dirty="0">
                <a:solidFill>
                  <a:prstClr val="black"/>
                </a:solidFill>
                <a:latin typeface="Helvetica" charset="0"/>
                <a:ea typeface="Helvetica" charset="0"/>
                <a:cs typeface="Helvetica" charset="0"/>
              </a:rPr>
              <a:t> Critical components include the use of SMBG or CGMs to identify glucose patterns and adjust insulin doses, ICR and ISF for the adjustment of insulin according to glucose levels.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624752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endParaRPr lang="x-none" sz="3600" dirty="0">
              <a:solidFill>
                <a:srgbClr val="0070C0"/>
              </a:solidFill>
            </a:endParaRPr>
          </a:p>
        </p:txBody>
      </p:sp>
      <p:pic>
        <p:nvPicPr>
          <p:cNvPr id="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21617" y="534987"/>
            <a:ext cx="5548766" cy="6323013"/>
          </a:xfrm>
        </p:spPr>
      </p:pic>
      <p:sp>
        <p:nvSpPr>
          <p:cNvPr id="7" name="TextBox 6"/>
          <p:cNvSpPr txBox="1"/>
          <p:nvPr/>
        </p:nvSpPr>
        <p:spPr>
          <a:xfrm>
            <a:off x="10603998" y="6222713"/>
            <a:ext cx="1120462" cy="369332"/>
          </a:xfrm>
          <a:prstGeom prst="rect">
            <a:avLst/>
          </a:prstGeom>
          <a:solidFill>
            <a:srgbClr val="FF0000"/>
          </a:solidFill>
          <a:ln>
            <a:solidFill>
              <a:srgbClr val="FF0000"/>
            </a:solidFill>
          </a:ln>
        </p:spPr>
        <p:txBody>
          <a:bodyPr wrap="square" rtlCol="0">
            <a:spAutoFit/>
          </a:bodyPr>
          <a:lstStyle/>
          <a:p>
            <a:r>
              <a:rPr lang="en-US" b="1" dirty="0" smtClean="0">
                <a:solidFill>
                  <a:schemeClr val="bg1"/>
                </a:solidFill>
              </a:rPr>
              <a:t>ADA 2025</a:t>
            </a:r>
            <a:endParaRPr lang="en-US" b="1" dirty="0">
              <a:solidFill>
                <a:schemeClr val="bg1"/>
              </a:solidFill>
            </a:endParaRPr>
          </a:p>
        </p:txBody>
      </p:sp>
    </p:spTree>
    <p:extLst>
      <p:ext uri="{BB962C8B-B14F-4D97-AF65-F5344CB8AC3E}">
        <p14:creationId xmlns:p14="http://schemas.microsoft.com/office/powerpoint/2010/main" val="1673545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3600" dirty="0">
                <a:solidFill>
                  <a:srgbClr val="0070C0"/>
                </a:solidFill>
                <a:latin typeface="Helvetica" charset="0"/>
                <a:ea typeface="Helvetica" charset="0"/>
                <a:cs typeface="Helvetica" charset="0"/>
              </a:rPr>
              <a:t>Carbohydrate-to-insulin (C:I) ratio or ICR</a:t>
            </a: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1690687"/>
            <a:ext cx="10515600" cy="4998227"/>
          </a:xfrm>
        </p:spPr>
        <p:txBody>
          <a:bodyPr>
            <a:normAutofit/>
          </a:bodyPr>
          <a:lstStyle/>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The C:I ratio is an estimate of the grams of carbohydrate that will be covered by each 1 unit of insulin.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A C:I ratio of X:1 means that 1 unit of insulin should be given for each X grams of carbohydrate to be consumed.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The initial C:I ratio for each person is usually calculated as follows: 500/Total daily dose (TDD) of insulin. </a:t>
            </a:r>
          </a:p>
          <a:p>
            <a:pPr marL="342900" lvl="0" indent="-342900" algn="l" rtl="0">
              <a:buClr>
                <a:srgbClr val="0070C0"/>
              </a:buClr>
              <a:buFont typeface="Wingdings" charset="2"/>
              <a:buChar char="§"/>
            </a:pPr>
            <a:r>
              <a:rPr lang="en-US" dirty="0">
                <a:solidFill>
                  <a:prstClr val="black"/>
                </a:solidFill>
                <a:latin typeface="Helvetica" charset="0"/>
                <a:ea typeface="Helvetica" charset="0"/>
                <a:cs typeface="Helvetica" charset="0"/>
              </a:rPr>
              <a:t>The C:I ratio must then be evaluated and adjusted to achieve optimal pre-prandial to post-prandial blood glucose (BG) excursions </a:t>
            </a:r>
          </a:p>
          <a:p>
            <a:pPr marL="0" lvl="0" indent="0" algn="l" rtl="0">
              <a:buClr>
                <a:srgbClr val="0070C0"/>
              </a:buClr>
              <a:buNone/>
            </a:pPr>
            <a:r>
              <a:rPr lang="en-US" dirty="0">
                <a:solidFill>
                  <a:srgbClr val="C00000"/>
                </a:solidFill>
                <a:latin typeface="Helvetica" charset="0"/>
                <a:ea typeface="Helvetica" charset="0"/>
                <a:cs typeface="Helvetica" charset="0"/>
              </a:rPr>
              <a:t>    (optimal: 30 to 50 mg/</a:t>
            </a:r>
            <a:r>
              <a:rPr lang="en-US" dirty="0" err="1">
                <a:solidFill>
                  <a:srgbClr val="C00000"/>
                </a:solidFill>
                <a:latin typeface="Helvetica" charset="0"/>
                <a:ea typeface="Helvetica" charset="0"/>
                <a:cs typeface="Helvetica" charset="0"/>
              </a:rPr>
              <a:t>dL</a:t>
            </a:r>
            <a:r>
              <a:rPr lang="en-US" dirty="0">
                <a:solidFill>
                  <a:srgbClr val="C00000"/>
                </a:solidFill>
                <a:latin typeface="Helvetica" charset="0"/>
                <a:ea typeface="Helvetica" charset="0"/>
                <a:cs typeface="Helvetica" charset="0"/>
              </a:rPr>
              <a:t> rise from </a:t>
            </a:r>
            <a:r>
              <a:rPr lang="en-US" dirty="0" err="1">
                <a:solidFill>
                  <a:srgbClr val="C00000"/>
                </a:solidFill>
                <a:latin typeface="Helvetica" charset="0"/>
                <a:ea typeface="Helvetica" charset="0"/>
                <a:cs typeface="Helvetica" charset="0"/>
              </a:rPr>
              <a:t>premeal</a:t>
            </a:r>
            <a:r>
              <a:rPr lang="en-US" dirty="0">
                <a:solidFill>
                  <a:srgbClr val="C00000"/>
                </a:solidFill>
                <a:latin typeface="Helvetica" charset="0"/>
                <a:ea typeface="Helvetica" charset="0"/>
                <a:cs typeface="Helvetica" charset="0"/>
              </a:rPr>
              <a:t> to 2 hours post </a:t>
            </a:r>
            <a:r>
              <a:rPr lang="en-US" dirty="0" smtClean="0">
                <a:solidFill>
                  <a:srgbClr val="C00000"/>
                </a:solidFill>
                <a:latin typeface="Helvetica" charset="0"/>
                <a:ea typeface="Helvetica" charset="0"/>
                <a:cs typeface="Helvetica" charset="0"/>
              </a:rPr>
              <a:t>     meal</a:t>
            </a:r>
            <a:r>
              <a:rPr lang="en-US" dirty="0">
                <a:solidFill>
                  <a:srgbClr val="C00000"/>
                </a:solidFill>
                <a:latin typeface="Helvetica" charset="0"/>
                <a:ea typeface="Helvetica" charset="0"/>
                <a:cs typeface="Helvetica" charset="0"/>
              </a:rPr>
              <a:t>)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276539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3600" dirty="0">
                <a:solidFill>
                  <a:srgbClr val="0070C0"/>
                </a:solidFill>
                <a:latin typeface="Helvetica" charset="0"/>
                <a:ea typeface="Helvetica" charset="0"/>
                <a:cs typeface="Helvetica" charset="0"/>
              </a:rPr>
              <a:t>Carbohydrate-to-insulin (C:I) ratio or ICR</a:t>
            </a: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1506829"/>
            <a:ext cx="10515600" cy="5331972"/>
          </a:xfrm>
        </p:spPr>
        <p:txBody>
          <a:bodyPr>
            <a:normAutofit/>
          </a:bodyPr>
          <a:lstStyle/>
          <a:p>
            <a:pPr marL="0" lvl="0" indent="0" algn="l" rtl="0">
              <a:buNone/>
            </a:pPr>
            <a:r>
              <a:rPr lang="en-US" sz="2000" dirty="0">
                <a:solidFill>
                  <a:srgbClr val="FF0000"/>
                </a:solidFill>
                <a:latin typeface="Helvetica" charset="0"/>
                <a:ea typeface="Helvetica" charset="0"/>
                <a:cs typeface="Helvetica" charset="0"/>
              </a:rPr>
              <a:t>1.Preparation:</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Before the test meal, make sure your glucose level is between 70-140 mg/</a:t>
            </a:r>
            <a:r>
              <a:rPr lang="en-US" sz="2000" dirty="0" err="1">
                <a:solidFill>
                  <a:prstClr val="black"/>
                </a:solidFill>
                <a:latin typeface="Helvetica" charset="0"/>
                <a:ea typeface="Helvetica" charset="0"/>
                <a:cs typeface="Helvetica" charset="0"/>
              </a:rPr>
              <a:t>dL</a:t>
            </a:r>
            <a:r>
              <a:rPr lang="en-US" sz="2000" dirty="0">
                <a:solidFill>
                  <a:prstClr val="black"/>
                </a:solidFill>
                <a:latin typeface="Helvetica" charset="0"/>
                <a:ea typeface="Helvetica" charset="0"/>
                <a:cs typeface="Helvetica" charset="0"/>
              </a:rPr>
              <a:t>. If it's below 70 mg/dl or above 140 mg/dl, don't proceed with the test.</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Choose a meal with known carbs and low fat content (less than 20g of fat).</a:t>
            </a:r>
          </a:p>
          <a:p>
            <a:pPr marL="0" lvl="0" indent="0" algn="l" rtl="0">
              <a:buNone/>
            </a:pPr>
            <a:r>
              <a:rPr lang="en-US" sz="2000" dirty="0">
                <a:solidFill>
                  <a:srgbClr val="FF0000"/>
                </a:solidFill>
                <a:latin typeface="Helvetica" charset="0"/>
                <a:ea typeface="Helvetica" charset="0"/>
                <a:cs typeface="Helvetica" charset="0"/>
              </a:rPr>
              <a:t>2. Testing Process:</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Check your glucose level just before the test meal.</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Take the insulin dose based on your C:I ratio.</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Check your glucose level 2 hours after the meal.</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Calculate the change in glucose levels from before to after the meal (glucose excursion).</a:t>
            </a:r>
          </a:p>
          <a:p>
            <a:pPr marL="0" lvl="0" indent="0" algn="l" rtl="0">
              <a:buNone/>
            </a:pPr>
            <a:r>
              <a:rPr lang="en-US" sz="2000" dirty="0">
                <a:solidFill>
                  <a:srgbClr val="FF0000"/>
                </a:solidFill>
                <a:latin typeface="Helvetica" charset="0"/>
                <a:ea typeface="Helvetica" charset="0"/>
                <a:cs typeface="Helvetica" charset="0"/>
              </a:rPr>
              <a:t>3. Interpreting Results:</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Aim</a:t>
            </a:r>
            <a:r>
              <a:rPr lang="en-US" sz="2000" dirty="0">
                <a:solidFill>
                  <a:srgbClr val="C00000"/>
                </a:solidFill>
                <a:latin typeface="Helvetica" charset="0"/>
                <a:ea typeface="Helvetica" charset="0"/>
                <a:cs typeface="Helvetica" charset="0"/>
              </a:rPr>
              <a:t> </a:t>
            </a:r>
            <a:r>
              <a:rPr lang="en-US" sz="2000" dirty="0">
                <a:solidFill>
                  <a:prstClr val="black"/>
                </a:solidFill>
                <a:latin typeface="Helvetica" charset="0"/>
                <a:ea typeface="Helvetica" charset="0"/>
                <a:cs typeface="Helvetica" charset="0"/>
              </a:rPr>
              <a:t>for a glucose excursion of about 30-50 mg/</a:t>
            </a:r>
            <a:r>
              <a:rPr lang="en-US" sz="2000" dirty="0" err="1">
                <a:solidFill>
                  <a:prstClr val="black"/>
                </a:solidFill>
                <a:latin typeface="Helvetica" charset="0"/>
                <a:ea typeface="Helvetica" charset="0"/>
                <a:cs typeface="Helvetica" charset="0"/>
              </a:rPr>
              <a:t>dL</a:t>
            </a:r>
            <a:r>
              <a:rPr lang="en-US" sz="2000" dirty="0">
                <a:solidFill>
                  <a:prstClr val="black"/>
                </a:solidFill>
                <a:latin typeface="Helvetica" charset="0"/>
                <a:ea typeface="Helvetica" charset="0"/>
                <a:cs typeface="Helvetica" charset="0"/>
              </a:rPr>
              <a:t>.</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If the rise in glucose is more than 50 mg/</a:t>
            </a:r>
            <a:r>
              <a:rPr lang="en-US" sz="2000" dirty="0" err="1">
                <a:solidFill>
                  <a:prstClr val="black"/>
                </a:solidFill>
                <a:latin typeface="Helvetica" charset="0"/>
                <a:ea typeface="Helvetica" charset="0"/>
                <a:cs typeface="Helvetica" charset="0"/>
              </a:rPr>
              <a:t>dL</a:t>
            </a:r>
            <a:r>
              <a:rPr lang="en-US" sz="2000" dirty="0">
                <a:solidFill>
                  <a:prstClr val="black"/>
                </a:solidFill>
                <a:latin typeface="Helvetica" charset="0"/>
                <a:ea typeface="Helvetica" charset="0"/>
                <a:cs typeface="Helvetica" charset="0"/>
              </a:rPr>
              <a:t>, consider adjusting your C:I ratio by increasing it.</a:t>
            </a:r>
          </a:p>
          <a:p>
            <a:pPr marL="285750" lvl="0" indent="-285750" algn="l" rtl="0">
              <a:buClr>
                <a:srgbClr val="0070C0"/>
              </a:buClr>
              <a:buFont typeface="Wingdings" charset="2"/>
              <a:buChar char="§"/>
            </a:pPr>
            <a:r>
              <a:rPr lang="en-US" sz="2000" dirty="0">
                <a:solidFill>
                  <a:prstClr val="black"/>
                </a:solidFill>
                <a:latin typeface="Helvetica" charset="0"/>
                <a:ea typeface="Helvetica" charset="0"/>
                <a:cs typeface="Helvetica" charset="0"/>
              </a:rPr>
              <a:t>If the rise is less than 30 mg/</a:t>
            </a:r>
            <a:r>
              <a:rPr lang="en-US" sz="2000" dirty="0" err="1">
                <a:solidFill>
                  <a:prstClr val="black"/>
                </a:solidFill>
                <a:latin typeface="Helvetica" charset="0"/>
                <a:ea typeface="Helvetica" charset="0"/>
                <a:cs typeface="Helvetica" charset="0"/>
              </a:rPr>
              <a:t>dL</a:t>
            </a:r>
            <a:r>
              <a:rPr lang="en-US" sz="2000" dirty="0">
                <a:solidFill>
                  <a:prstClr val="black"/>
                </a:solidFill>
                <a:latin typeface="Helvetica" charset="0"/>
                <a:ea typeface="Helvetica" charset="0"/>
                <a:cs typeface="Helvetica" charset="0"/>
              </a:rPr>
              <a:t>, consider adjusting your C:I ratio by decreasing it</a:t>
            </a:r>
            <a:r>
              <a:rPr lang="en-US" sz="2000" dirty="0" smtClean="0">
                <a:solidFill>
                  <a:prstClr val="black"/>
                </a:solidFill>
                <a:latin typeface="Helvetica" charset="0"/>
                <a:ea typeface="Helvetica" charset="0"/>
                <a:cs typeface="Helvetica" charset="0"/>
              </a:rPr>
              <a:t>.</a:t>
            </a:r>
            <a:endParaRPr lang="en-US" sz="2000" dirty="0">
              <a:solidFill>
                <a:prstClr val="black"/>
              </a:solidFill>
              <a:latin typeface="Helvetica" charset="0"/>
              <a:ea typeface="Helvetica" charset="0"/>
              <a:cs typeface="Helvetica" charset="0"/>
            </a:endParaRPr>
          </a:p>
        </p:txBody>
      </p:sp>
    </p:spTree>
    <p:extLst>
      <p:ext uri="{BB962C8B-B14F-4D97-AF65-F5344CB8AC3E}">
        <p14:creationId xmlns:p14="http://schemas.microsoft.com/office/powerpoint/2010/main" val="490209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endParaRPr lang="x-none" sz="3600" dirty="0">
              <a:solidFill>
                <a:srgbClr val="0070C0"/>
              </a:solidFill>
            </a:endParaRPr>
          </a:p>
        </p:txBody>
      </p:sp>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1748" y="2055813"/>
            <a:ext cx="10232052" cy="3275554"/>
          </a:xfrm>
        </p:spPr>
      </p:pic>
    </p:spTree>
    <p:extLst>
      <p:ext uri="{BB962C8B-B14F-4D97-AF65-F5344CB8AC3E}">
        <p14:creationId xmlns:p14="http://schemas.microsoft.com/office/powerpoint/2010/main" val="13023213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noAutofit/>
          </a:bodyPr>
          <a:lstStyle/>
          <a:p>
            <a:pPr algn="l" rtl="0"/>
            <a:r>
              <a:rPr lang="en-US" sz="4000" dirty="0" smtClean="0">
                <a:solidFill>
                  <a:srgbClr val="0070C0"/>
                </a:solidFill>
                <a:latin typeface="Helvetica" charset="0"/>
                <a:ea typeface="Helvetica" charset="0"/>
                <a:cs typeface="Helvetica" charset="0"/>
              </a:rPr>
              <a:t/>
            </a:r>
            <a:br>
              <a:rPr lang="en-US" sz="4000" dirty="0" smtClean="0">
                <a:solidFill>
                  <a:srgbClr val="0070C0"/>
                </a:solidFill>
                <a:latin typeface="Helvetica" charset="0"/>
                <a:ea typeface="Helvetica" charset="0"/>
                <a:cs typeface="Helvetica" charset="0"/>
              </a:rPr>
            </a:br>
            <a:r>
              <a:rPr lang="en-US" sz="4000" dirty="0" smtClean="0">
                <a:solidFill>
                  <a:srgbClr val="0070C0"/>
                </a:solidFill>
                <a:latin typeface="Helvetica" charset="0"/>
                <a:ea typeface="Helvetica" charset="0"/>
                <a:cs typeface="Helvetica" charset="0"/>
              </a:rPr>
              <a:t>Insulin </a:t>
            </a:r>
            <a:r>
              <a:rPr lang="en-US" sz="4000" dirty="0">
                <a:solidFill>
                  <a:srgbClr val="0070C0"/>
                </a:solidFill>
                <a:latin typeface="Helvetica" charset="0"/>
                <a:ea typeface="Helvetica" charset="0"/>
                <a:cs typeface="Helvetica" charset="0"/>
              </a:rPr>
              <a:t>sensitivity factor (ISF) </a:t>
            </a:r>
            <a:br>
              <a:rPr lang="en-US" sz="4000" dirty="0">
                <a:solidFill>
                  <a:srgbClr val="0070C0"/>
                </a:solidFill>
                <a:latin typeface="Helvetica" charset="0"/>
                <a:ea typeface="Helvetica" charset="0"/>
                <a:cs typeface="Helvetica" charset="0"/>
              </a:rPr>
            </a:b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838200" y="1765630"/>
            <a:ext cx="10515600" cy="4998227"/>
          </a:xfrm>
        </p:spPr>
        <p:txBody>
          <a:bodyPr>
            <a:normAutofit/>
          </a:bodyPr>
          <a:lstStyle/>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The insulin sensitivity factor describes the predicted drop in blood glucose after 1 unit of insulin is given when BG is elevated above the goal. </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We calculate an initial ISF as 1650/TDD </a:t>
            </a:r>
          </a:p>
          <a:p>
            <a:pPr marL="0" lvl="0" indent="0" algn="l" rtl="0">
              <a:buClr>
                <a:srgbClr val="0070C0"/>
              </a:buClr>
              <a:buNone/>
            </a:pPr>
            <a:r>
              <a:rPr lang="en-US" dirty="0">
                <a:solidFill>
                  <a:prstClr val="black"/>
                </a:solidFill>
                <a:latin typeface="Helvetica" charset="0"/>
                <a:ea typeface="Helvetica" charset="0"/>
                <a:cs typeface="Helvetica" charset="0"/>
              </a:rPr>
              <a:t>(some providers use 1800/TDD, 1700/TDD, or 1500/TDD). </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The initial ISF must then be evaluated and adjusted to achieve appropriate reductions of high BG to the target range by 4 hours after the dose is given.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048640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pPr algn="l" rtl="0"/>
            <a:r>
              <a:rPr lang="en-US" sz="3600" dirty="0">
                <a:solidFill>
                  <a:srgbClr val="FF0000"/>
                </a:solidFill>
                <a:latin typeface="Helvetica" charset="0"/>
                <a:ea typeface="Helvetica" charset="0"/>
                <a:cs typeface="Helvetica" charset="0"/>
              </a:rPr>
              <a:t>Practical section!</a:t>
            </a:r>
            <a:endParaRPr lang="x-none" dirty="0">
              <a:solidFill>
                <a:schemeClr val="tx2">
                  <a:lumMod val="75000"/>
                  <a:lumOff val="25000"/>
                </a:schemeClr>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580623" y="1434218"/>
            <a:ext cx="10515600" cy="5319092"/>
          </a:xfrm>
        </p:spPr>
        <p:txBody>
          <a:bodyPr>
            <a:normAutofit/>
          </a:bodyPr>
          <a:lstStyle/>
          <a:p>
            <a:pPr marL="342900" lvl="0" indent="-342900" algn="l" rtl="0">
              <a:buClr>
                <a:srgbClr val="0070C0"/>
              </a:buClr>
              <a:buFont typeface="Wingdings" charset="2"/>
              <a:buChar char="§"/>
            </a:pPr>
            <a:r>
              <a:rPr lang="en-US" sz="2000" dirty="0">
                <a:solidFill>
                  <a:prstClr val="black"/>
                </a:solidFill>
                <a:latin typeface="Helvetica" charset="0"/>
                <a:ea typeface="Helvetica" charset="0"/>
                <a:cs typeface="Helvetica" charset="0"/>
              </a:rPr>
              <a:t>Ahmad has T1DM and manages this with MDIs as follows: </a:t>
            </a:r>
          </a:p>
          <a:p>
            <a:pPr marL="342900" lvl="0" indent="-342900" algn="l" rtl="0">
              <a:buClr>
                <a:srgbClr val="0070C0"/>
              </a:buClr>
              <a:buFont typeface="Wingdings" charset="2"/>
              <a:buChar char="§"/>
            </a:pPr>
            <a:r>
              <a:rPr lang="en-US" sz="2000" dirty="0">
                <a:solidFill>
                  <a:prstClr val="black"/>
                </a:solidFill>
                <a:latin typeface="Helvetica" charset="0"/>
                <a:ea typeface="Helvetica" charset="0"/>
                <a:cs typeface="Helvetica" charset="0"/>
              </a:rPr>
              <a:t>Basal insulin: 32 units daily</a:t>
            </a:r>
          </a:p>
          <a:p>
            <a:pPr marL="342900" lvl="0" indent="-342900" algn="l" rtl="0">
              <a:buClr>
                <a:srgbClr val="0070C0"/>
              </a:buClr>
              <a:buFont typeface="Wingdings" charset="2"/>
              <a:buChar char="§"/>
            </a:pPr>
            <a:r>
              <a:rPr lang="en-US" sz="2000" dirty="0">
                <a:solidFill>
                  <a:prstClr val="black"/>
                </a:solidFill>
                <a:latin typeface="Helvetica" charset="0"/>
                <a:ea typeface="Helvetica" charset="0"/>
                <a:cs typeface="Helvetica" charset="0"/>
              </a:rPr>
              <a:t>Bolus insulin: C:I ratio = 10:1, CF = 40:1, BG target = 100 mg/</a:t>
            </a:r>
            <a:r>
              <a:rPr lang="en-US" sz="2000" dirty="0" err="1">
                <a:solidFill>
                  <a:prstClr val="black"/>
                </a:solidFill>
                <a:latin typeface="Helvetica" charset="0"/>
                <a:ea typeface="Helvetica" charset="0"/>
                <a:cs typeface="Helvetica" charset="0"/>
              </a:rPr>
              <a:t>dL</a:t>
            </a:r>
            <a:r>
              <a:rPr lang="en-US" sz="2000" dirty="0">
                <a:solidFill>
                  <a:prstClr val="black"/>
                </a:solidFill>
                <a:latin typeface="Helvetica" charset="0"/>
                <a:ea typeface="Helvetica" charset="0"/>
                <a:cs typeface="Helvetica" charset="0"/>
              </a:rPr>
              <a:t> </a:t>
            </a:r>
          </a:p>
          <a:p>
            <a:pPr marL="342900" lvl="0" indent="-342900" algn="l" rtl="0">
              <a:buClr>
                <a:srgbClr val="0070C0"/>
              </a:buClr>
              <a:buFont typeface="Wingdings" charset="2"/>
              <a:buChar char="§"/>
            </a:pPr>
            <a:r>
              <a:rPr lang="en-US" sz="2000" dirty="0" err="1">
                <a:solidFill>
                  <a:prstClr val="black"/>
                </a:solidFill>
                <a:latin typeface="Helvetica" charset="0"/>
                <a:ea typeface="Helvetica" charset="0"/>
                <a:cs typeface="Helvetica" charset="0"/>
              </a:rPr>
              <a:t>Premeal</a:t>
            </a:r>
            <a:r>
              <a:rPr lang="en-US" sz="2000" dirty="0">
                <a:solidFill>
                  <a:prstClr val="black"/>
                </a:solidFill>
                <a:latin typeface="Helvetica" charset="0"/>
                <a:ea typeface="Helvetica" charset="0"/>
                <a:cs typeface="Helvetica" charset="0"/>
              </a:rPr>
              <a:t> BG = 180 mg/</a:t>
            </a:r>
            <a:r>
              <a:rPr lang="en-US" sz="2000" dirty="0" err="1">
                <a:solidFill>
                  <a:prstClr val="black"/>
                </a:solidFill>
                <a:latin typeface="Helvetica" charset="0"/>
                <a:ea typeface="Helvetica" charset="0"/>
                <a:cs typeface="Helvetica" charset="0"/>
              </a:rPr>
              <a:t>dL</a:t>
            </a:r>
            <a:r>
              <a:rPr lang="en-US" sz="2000" dirty="0">
                <a:solidFill>
                  <a:prstClr val="black"/>
                </a:solidFill>
                <a:latin typeface="Helvetica" charset="0"/>
                <a:ea typeface="Helvetica" charset="0"/>
                <a:cs typeface="Helvetica" charset="0"/>
              </a:rPr>
              <a:t> </a:t>
            </a:r>
          </a:p>
          <a:p>
            <a:pPr marL="0" lvl="0" indent="0" algn="l" rtl="0">
              <a:buNone/>
            </a:pPr>
            <a:r>
              <a:rPr lang="en-US" sz="2000" b="1" dirty="0">
                <a:solidFill>
                  <a:prstClr val="black"/>
                </a:solidFill>
                <a:latin typeface="Helvetica" charset="0"/>
                <a:ea typeface="Helvetica" charset="0"/>
                <a:cs typeface="Helvetica" charset="0"/>
              </a:rPr>
              <a:t>Planned meal: </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Tuna sandwich </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Medium apple </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Oreo cookies—2 </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Milk—1 cup </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How many grams of carbohydrate does this meal contain?</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How much insulin will be needed to cover the carbohydrates? </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How much insulin will be needed to correct the </a:t>
            </a:r>
            <a:r>
              <a:rPr lang="en-US" sz="2000" dirty="0" err="1">
                <a:solidFill>
                  <a:prstClr val="black"/>
                </a:solidFill>
                <a:latin typeface="Helvetica" charset="0"/>
                <a:ea typeface="Helvetica" charset="0"/>
                <a:cs typeface="Helvetica" charset="0"/>
              </a:rPr>
              <a:t>premeal</a:t>
            </a:r>
            <a:r>
              <a:rPr lang="en-US" sz="2000" dirty="0">
                <a:solidFill>
                  <a:prstClr val="black"/>
                </a:solidFill>
                <a:latin typeface="Helvetica" charset="0"/>
                <a:ea typeface="Helvetica" charset="0"/>
                <a:cs typeface="Helvetica" charset="0"/>
              </a:rPr>
              <a:t> glucose? </a:t>
            </a:r>
          </a:p>
          <a:p>
            <a:pPr marL="342900" lvl="0" indent="-342900" algn="l" rtl="0">
              <a:buClr>
                <a:srgbClr val="FF0000"/>
              </a:buClr>
              <a:buFont typeface="Wingdings" charset="2"/>
              <a:buChar char="§"/>
            </a:pPr>
            <a:r>
              <a:rPr lang="en-US" sz="2000" dirty="0">
                <a:solidFill>
                  <a:prstClr val="black"/>
                </a:solidFill>
                <a:latin typeface="Helvetica" charset="0"/>
                <a:ea typeface="Helvetica" charset="0"/>
                <a:cs typeface="Helvetica" charset="0"/>
              </a:rPr>
              <a:t>What total dose of insulin should be taken? </a:t>
            </a:r>
          </a:p>
          <a:p>
            <a:pPr marL="0" lvl="0" indent="0" algn="l" rtl="0">
              <a:buNone/>
            </a:pPr>
            <a:endParaRPr lang="en-US" dirty="0">
              <a:solidFill>
                <a:prstClr val="black"/>
              </a:solidFill>
            </a:endParaRP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Tree>
    <p:extLst>
      <p:ext uri="{BB962C8B-B14F-4D97-AF65-F5344CB8AC3E}">
        <p14:creationId xmlns:p14="http://schemas.microsoft.com/office/powerpoint/2010/main" val="1082024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endParaRPr lang="x-none" dirty="0">
              <a:solidFill>
                <a:schemeClr val="tx2">
                  <a:lumMod val="75000"/>
                  <a:lumOff val="25000"/>
                </a:schemeClr>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584101"/>
            <a:ext cx="10515600" cy="4592862"/>
          </a:xfrm>
        </p:spPr>
        <p:txBody>
          <a:bodyPr>
            <a:normAutofit/>
          </a:bodyPr>
          <a:lstStyle/>
          <a:p>
            <a:pPr marL="0" lvl="0" indent="0" algn="l" rtl="0">
              <a:buNone/>
            </a:pPr>
            <a:r>
              <a:rPr lang="en-US" sz="2400" b="1" dirty="0">
                <a:solidFill>
                  <a:srgbClr val="FF0000"/>
                </a:solidFill>
                <a:latin typeface="Helvetica" charset="0"/>
                <a:ea typeface="Helvetica" charset="0"/>
                <a:cs typeface="Helvetica" charset="0"/>
              </a:rPr>
              <a:t>Planned meal:</a:t>
            </a:r>
          </a:p>
          <a:p>
            <a:pPr marL="0" lvl="0" indent="0" algn="l" rtl="0">
              <a:buNone/>
            </a:pPr>
            <a:r>
              <a:rPr lang="en-US" sz="2400" dirty="0">
                <a:solidFill>
                  <a:prstClr val="black"/>
                </a:solidFill>
                <a:latin typeface="Helvetica" charset="0"/>
                <a:ea typeface="Helvetica" charset="0"/>
                <a:cs typeface="Helvetica" charset="0"/>
              </a:rPr>
              <a:t>Tuna sandwich (30 g) </a:t>
            </a:r>
          </a:p>
          <a:p>
            <a:pPr marL="0" lvl="0" indent="0" algn="l" rtl="0">
              <a:buNone/>
            </a:pPr>
            <a:r>
              <a:rPr lang="en-US" sz="2400" dirty="0">
                <a:solidFill>
                  <a:prstClr val="black"/>
                </a:solidFill>
                <a:latin typeface="Helvetica" charset="0"/>
                <a:ea typeface="Helvetica" charset="0"/>
                <a:cs typeface="Helvetica" charset="0"/>
              </a:rPr>
              <a:t>Medium apple (15 g) </a:t>
            </a:r>
          </a:p>
          <a:p>
            <a:pPr marL="0" lvl="0" indent="0" algn="l" rtl="0">
              <a:buNone/>
            </a:pPr>
            <a:r>
              <a:rPr lang="en-US" sz="2400" dirty="0">
                <a:solidFill>
                  <a:prstClr val="black"/>
                </a:solidFill>
                <a:latin typeface="Helvetica" charset="0"/>
                <a:ea typeface="Helvetica" charset="0"/>
                <a:cs typeface="Helvetica" charset="0"/>
              </a:rPr>
              <a:t>Oreo cookies—2 (15 g) </a:t>
            </a:r>
          </a:p>
          <a:p>
            <a:pPr marL="0" lvl="0" indent="0" algn="l" rtl="0">
              <a:buNone/>
            </a:pPr>
            <a:r>
              <a:rPr lang="en-US" sz="2400" dirty="0">
                <a:solidFill>
                  <a:prstClr val="black"/>
                </a:solidFill>
                <a:latin typeface="Helvetica" charset="0"/>
                <a:ea typeface="Helvetica" charset="0"/>
                <a:cs typeface="Helvetica" charset="0"/>
              </a:rPr>
              <a:t>Milk—1 cup (12 g) </a:t>
            </a:r>
          </a:p>
          <a:p>
            <a:pPr marL="457200" lvl="0" indent="-457200" algn="l" rtl="0">
              <a:buClr>
                <a:srgbClr val="0070C0"/>
              </a:buClr>
              <a:buFont typeface="Wingdings" charset="2"/>
              <a:buChar char="§"/>
            </a:pPr>
            <a:r>
              <a:rPr lang="en-US" sz="2400" dirty="0">
                <a:solidFill>
                  <a:prstClr val="black"/>
                </a:solidFill>
                <a:latin typeface="Helvetica" charset="0"/>
                <a:ea typeface="Helvetica" charset="0"/>
                <a:cs typeface="Helvetica" charset="0"/>
              </a:rPr>
              <a:t>How many grams of carbohydrate does this meal contain? </a:t>
            </a:r>
            <a:r>
              <a:rPr lang="en-US" sz="2400" dirty="0">
                <a:solidFill>
                  <a:srgbClr val="0070C0"/>
                </a:solidFill>
                <a:latin typeface="Helvetica" charset="0"/>
                <a:ea typeface="Helvetica" charset="0"/>
                <a:cs typeface="Helvetica" charset="0"/>
              </a:rPr>
              <a:t>72 grams</a:t>
            </a:r>
          </a:p>
          <a:p>
            <a:pPr marL="457200" lvl="0" indent="-457200" algn="l" rtl="0">
              <a:buClr>
                <a:srgbClr val="0070C0"/>
              </a:buClr>
              <a:buFont typeface="Wingdings" charset="2"/>
              <a:buChar char="§"/>
            </a:pPr>
            <a:r>
              <a:rPr lang="en-US" sz="2400" dirty="0">
                <a:solidFill>
                  <a:prstClr val="black"/>
                </a:solidFill>
                <a:latin typeface="Helvetica" charset="0"/>
                <a:ea typeface="Helvetica" charset="0"/>
                <a:cs typeface="Helvetica" charset="0"/>
              </a:rPr>
              <a:t>How much insulin will be needed to cover the carbohydrates? </a:t>
            </a:r>
            <a:r>
              <a:rPr lang="en-US" sz="2400" dirty="0">
                <a:solidFill>
                  <a:srgbClr val="0070C0"/>
                </a:solidFill>
                <a:latin typeface="Helvetica" charset="0"/>
                <a:ea typeface="Helvetica" charset="0"/>
                <a:cs typeface="Helvetica" charset="0"/>
              </a:rPr>
              <a:t>7 units</a:t>
            </a:r>
          </a:p>
          <a:p>
            <a:pPr marL="457200" lvl="0" indent="-457200" algn="l" rtl="0">
              <a:buClr>
                <a:srgbClr val="0070C0"/>
              </a:buClr>
              <a:buFont typeface="Wingdings" charset="2"/>
              <a:buChar char="§"/>
            </a:pPr>
            <a:r>
              <a:rPr lang="en-US" sz="2400" dirty="0">
                <a:solidFill>
                  <a:prstClr val="black"/>
                </a:solidFill>
                <a:latin typeface="Helvetica" charset="0"/>
                <a:ea typeface="Helvetica" charset="0"/>
                <a:cs typeface="Helvetica" charset="0"/>
              </a:rPr>
              <a:t>How much insulin will be needed to correct the </a:t>
            </a:r>
            <a:r>
              <a:rPr lang="en-US" sz="2400" dirty="0" err="1">
                <a:solidFill>
                  <a:prstClr val="black"/>
                </a:solidFill>
                <a:latin typeface="Helvetica" charset="0"/>
                <a:ea typeface="Helvetica" charset="0"/>
                <a:cs typeface="Helvetica" charset="0"/>
              </a:rPr>
              <a:t>premeal</a:t>
            </a:r>
            <a:r>
              <a:rPr lang="en-US" sz="2400" dirty="0">
                <a:solidFill>
                  <a:prstClr val="black"/>
                </a:solidFill>
                <a:latin typeface="Helvetica" charset="0"/>
                <a:ea typeface="Helvetica" charset="0"/>
                <a:cs typeface="Helvetica" charset="0"/>
              </a:rPr>
              <a:t> glucose? </a:t>
            </a:r>
            <a:r>
              <a:rPr lang="en-US" sz="2400" dirty="0">
                <a:solidFill>
                  <a:srgbClr val="0070C0"/>
                </a:solidFill>
                <a:latin typeface="Helvetica" charset="0"/>
                <a:ea typeface="Helvetica" charset="0"/>
                <a:cs typeface="Helvetica" charset="0"/>
              </a:rPr>
              <a:t>2 units </a:t>
            </a:r>
          </a:p>
          <a:p>
            <a:pPr marL="457200" lvl="0" indent="-457200" algn="l" rtl="0">
              <a:buClr>
                <a:srgbClr val="0070C0"/>
              </a:buClr>
              <a:buFont typeface="Wingdings" charset="2"/>
              <a:buChar char="§"/>
            </a:pPr>
            <a:r>
              <a:rPr lang="en-US" sz="2400" dirty="0">
                <a:solidFill>
                  <a:prstClr val="black"/>
                </a:solidFill>
                <a:latin typeface="Helvetica" charset="0"/>
                <a:ea typeface="Helvetica" charset="0"/>
                <a:cs typeface="Helvetica" charset="0"/>
              </a:rPr>
              <a:t>What total dose of insulin should be taken? </a:t>
            </a:r>
            <a:r>
              <a:rPr lang="en-US" sz="2400" dirty="0">
                <a:solidFill>
                  <a:srgbClr val="0070C0"/>
                </a:solidFill>
                <a:latin typeface="Helvetica" charset="0"/>
                <a:ea typeface="Helvetica" charset="0"/>
                <a:cs typeface="Helvetica" charset="0"/>
              </a:rPr>
              <a:t>9 units</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Tree>
    <p:extLst>
      <p:ext uri="{BB962C8B-B14F-4D97-AF65-F5344CB8AC3E}">
        <p14:creationId xmlns:p14="http://schemas.microsoft.com/office/powerpoint/2010/main" val="1754839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lstStyle/>
          <a:p>
            <a:pPr algn="l" rtl="0"/>
            <a:r>
              <a:rPr lang="en-US" dirty="0">
                <a:solidFill>
                  <a:srgbClr val="0070C0"/>
                </a:solidFill>
                <a:latin typeface="Helvetica" charset="0"/>
                <a:ea typeface="Helvetica" charset="0"/>
                <a:cs typeface="Helvetica" charset="0"/>
              </a:rPr>
              <a:t>Objectives</a:t>
            </a:r>
            <a:endParaRPr lang="x-none"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p:txBody>
          <a:bodyPr/>
          <a:lstStyle/>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Understand the role of insulin therapy in managing diabetes effectively.</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Identify the different types of insulin and their mechanisms of action.</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Describe the importance of personalized insulin regimens based on patient factors.</a:t>
            </a: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Compare and contrast the safety and efficacy of insulin formulations available in the market</a:t>
            </a:r>
            <a:r>
              <a:rPr lang="en-US" sz="2400" dirty="0" smtClean="0">
                <a:solidFill>
                  <a:prstClr val="black"/>
                </a:solidFill>
                <a:latin typeface="Helvetica" charset="0"/>
                <a:ea typeface="Helvetica" charset="0"/>
                <a:cs typeface="Helvetica" charset="0"/>
              </a:rPr>
              <a:t>.</a:t>
            </a:r>
            <a:endParaRPr lang="en-US" sz="2400" dirty="0">
              <a:solidFill>
                <a:prstClr val="black"/>
              </a:solidFill>
              <a:latin typeface="Helvetica" charset="0"/>
              <a:ea typeface="Helvetica" charset="0"/>
              <a:cs typeface="Helvetica" charset="0"/>
            </a:endParaRPr>
          </a:p>
          <a:p>
            <a:pPr marL="342900" lvl="0" indent="-342900" algn="l" rtl="0">
              <a:buClr>
                <a:srgbClr val="0070C0"/>
              </a:buClr>
              <a:buFont typeface="Wingdings" charset="2"/>
              <a:buChar char="§"/>
            </a:pPr>
            <a:r>
              <a:rPr lang="en-US" sz="2400" dirty="0">
                <a:solidFill>
                  <a:prstClr val="black"/>
                </a:solidFill>
                <a:latin typeface="Helvetica" charset="0"/>
                <a:ea typeface="Helvetica" charset="0"/>
                <a:cs typeface="Helvetica" charset="0"/>
              </a:rPr>
              <a:t>Calculate insulin dose conversion</a:t>
            </a:r>
            <a:r>
              <a:rPr lang="en-US" sz="2400" dirty="0" smtClean="0">
                <a:solidFill>
                  <a:prstClr val="black"/>
                </a:solidFill>
                <a:latin typeface="Helvetica" charset="0"/>
                <a:ea typeface="Helvetica" charset="0"/>
                <a:cs typeface="Helvetica" charset="0"/>
              </a:rPr>
              <a:t>.</a:t>
            </a:r>
          </a:p>
          <a:p>
            <a:pPr marL="342900" lvl="0" indent="-342900" algn="l" rtl="0">
              <a:buClr>
                <a:srgbClr val="0070C0"/>
              </a:buClr>
              <a:buFont typeface="Wingdings" charset="2"/>
              <a:buChar char="§"/>
            </a:pPr>
            <a:r>
              <a:rPr lang="en-US" sz="2400" dirty="0" smtClean="0">
                <a:solidFill>
                  <a:prstClr val="black"/>
                </a:solidFill>
                <a:latin typeface="Helvetica" charset="0"/>
                <a:ea typeface="Helvetica" charset="0"/>
                <a:cs typeface="Helvetica" charset="0"/>
              </a:rPr>
              <a:t>Apply evidence-based protocols for initiating and adjusting insulin therapy in T1DM.</a:t>
            </a:r>
            <a:endParaRPr lang="en-US" sz="2400" dirty="0">
              <a:solidFill>
                <a:prstClr val="black"/>
              </a:solidFill>
              <a:latin typeface="Helvetica" charset="0"/>
              <a:ea typeface="Helvetica" charset="0"/>
              <a:cs typeface="Helvetica" charset="0"/>
            </a:endParaRP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4190049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pPr algn="l" rtl="0"/>
            <a:r>
              <a:rPr lang="en-US" dirty="0">
                <a:solidFill>
                  <a:srgbClr val="0070C0"/>
                </a:solidFill>
                <a:latin typeface="Helvetica" charset="0"/>
                <a:ea typeface="Helvetica" charset="0"/>
                <a:cs typeface="Helvetica" charset="0"/>
              </a:rPr>
              <a:t>Insulin in T2D</a:t>
            </a: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825625"/>
            <a:ext cx="10515600" cy="4351338"/>
          </a:xfrm>
        </p:spPr>
        <p:txBody>
          <a:bodyPr>
            <a:normAutofit/>
          </a:bodyPr>
          <a:lstStyle/>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In Type 2 Diabetes (T2D), the approach to insulin usage differs from Type 1 Diabetes (T1D). </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Patients with T2D can often manage their condition for years using non-insulin medications and lifestyle changes before requiring insulin. </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However, due to the progressive nature of T2D, many individuals will eventually need insulin to control their blood sugar levels.</a:t>
            </a:r>
          </a:p>
          <a:p>
            <a:pPr marL="457200" lvl="0" indent="-457200" algn="l" rtl="0">
              <a:buClr>
                <a:srgbClr val="0070C0"/>
              </a:buClr>
              <a:buFont typeface="Wingdings" charset="2"/>
              <a:buChar char="§"/>
            </a:pPr>
            <a:r>
              <a:rPr lang="en-US" dirty="0">
                <a:solidFill>
                  <a:prstClr val="black"/>
                </a:solidFill>
                <a:latin typeface="Helvetica" charset="0"/>
                <a:ea typeface="Helvetica" charset="0"/>
                <a:cs typeface="Helvetica" charset="0"/>
              </a:rPr>
              <a:t>Current treatment guidelines recommend a </a:t>
            </a:r>
            <a:r>
              <a:rPr lang="en-US" b="1" dirty="0">
                <a:solidFill>
                  <a:srgbClr val="FF0000"/>
                </a:solidFill>
                <a:latin typeface="Helvetica" charset="0"/>
                <a:ea typeface="Helvetica" charset="0"/>
                <a:cs typeface="Helvetica" charset="0"/>
              </a:rPr>
              <a:t>stepwise approach</a:t>
            </a:r>
            <a:r>
              <a:rPr lang="en-US" dirty="0">
                <a:solidFill>
                  <a:prstClr val="black"/>
                </a:solidFill>
                <a:latin typeface="Helvetica" charset="0"/>
                <a:ea typeface="Helvetica" charset="0"/>
                <a:cs typeface="Helvetica" charset="0"/>
              </a:rPr>
              <a:t>. </a:t>
            </a:r>
          </a:p>
        </p:txBody>
      </p:sp>
    </p:spTree>
    <p:extLst>
      <p:ext uri="{BB962C8B-B14F-4D97-AF65-F5344CB8AC3E}">
        <p14:creationId xmlns:p14="http://schemas.microsoft.com/office/powerpoint/2010/main" val="18114198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pPr algn="l" rtl="0"/>
            <a:r>
              <a:rPr lang="en-US" dirty="0">
                <a:solidFill>
                  <a:srgbClr val="0070C0"/>
                </a:solidFill>
                <a:latin typeface="Helvetica" charset="0"/>
                <a:ea typeface="Helvetica" charset="0"/>
                <a:cs typeface="Helvetica" charset="0"/>
              </a:rPr>
              <a:t>Insulin in T2D</a:t>
            </a: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825625"/>
            <a:ext cx="10515600" cy="4351338"/>
          </a:xfrm>
        </p:spPr>
        <p:txBody>
          <a:bodyPr>
            <a:normAutofit/>
          </a:bodyPr>
          <a:lstStyle/>
          <a:p>
            <a:pPr marL="0" indent="0" algn="ctr" rtl="0">
              <a:buClr>
                <a:srgbClr val="0070C0"/>
              </a:buClr>
              <a:buNone/>
            </a:pPr>
            <a:r>
              <a:rPr lang="en-US" sz="3200" i="1" u="sng" dirty="0">
                <a:solidFill>
                  <a:srgbClr val="FF0000"/>
                </a:solidFill>
                <a:latin typeface="Helvetica" charset="0"/>
                <a:ea typeface="Helvetica" charset="0"/>
                <a:cs typeface="Helvetica" charset="0"/>
              </a:rPr>
              <a:t>Recommended steps </a:t>
            </a:r>
          </a:p>
          <a:p>
            <a:pPr marL="457200" lvl="0" indent="-457200" algn="l" rtl="0">
              <a:buClr>
                <a:srgbClr val="0070C0"/>
              </a:buClr>
              <a:buFont typeface="Wingdings" charset="2"/>
              <a:buChar char="§"/>
            </a:pPr>
            <a:endParaRPr lang="en-US" dirty="0">
              <a:solidFill>
                <a:prstClr val="black"/>
              </a:solidFill>
              <a:latin typeface="Helvetica" charset="0"/>
              <a:ea typeface="Helvetica" charset="0"/>
              <a:cs typeface="Helvetica" charset="0"/>
            </a:endParaRPr>
          </a:p>
        </p:txBody>
      </p:sp>
      <p:graphicFrame>
        <p:nvGraphicFramePr>
          <p:cNvPr id="5" name="Content Placeholder 3"/>
          <p:cNvGraphicFramePr>
            <a:graphicFrameLocks noGrp="1"/>
          </p:cNvGraphicFramePr>
          <p:nvPr>
            <p:extLst>
              <p:ext uri="{D42A27DB-BD31-4B8C-83A1-F6EECF244321}">
                <p14:modId xmlns:p14="http://schemas.microsoft.com/office/powerpoint/2010/main" val="932590797"/>
              </p:ext>
            </p:extLst>
          </p:nvPr>
        </p:nvGraphicFramePr>
        <p:xfrm>
          <a:off x="2547084" y="2730321"/>
          <a:ext cx="7097832" cy="3039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1690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1920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pPr algn="l" rtl="0"/>
            <a:r>
              <a:rPr lang="en-US" dirty="0">
                <a:solidFill>
                  <a:srgbClr val="0070C0"/>
                </a:solidFill>
                <a:latin typeface="Helvetica" charset="0"/>
                <a:ea typeface="Helvetica" charset="0"/>
                <a:cs typeface="Helvetica" charset="0"/>
              </a:rPr>
              <a:t>Insulin in T2D</a:t>
            </a: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689556" y="1668281"/>
            <a:ext cx="10812887" cy="5013176"/>
          </a:xfrm>
        </p:spPr>
        <p:txBody>
          <a:bodyPr>
            <a:normAutofit lnSpcReduction="10000"/>
          </a:bodyPr>
          <a:lstStyle/>
          <a:p>
            <a:pPr marL="342900" lvl="0" indent="-342900">
              <a:lnSpc>
                <a:spcPct val="110000"/>
              </a:lnSpc>
              <a:buClr>
                <a:srgbClr val="0070C0"/>
              </a:buClr>
              <a:buFont typeface="Wingdings" charset="2"/>
              <a:buChar char="§"/>
            </a:pPr>
            <a:r>
              <a:rPr lang="en-US" b="1" dirty="0">
                <a:solidFill>
                  <a:prstClr val="black"/>
                </a:solidFill>
                <a:latin typeface="Helvetica" charset="0"/>
                <a:ea typeface="Helvetica" charset="0"/>
                <a:cs typeface="Helvetica" charset="0"/>
              </a:rPr>
              <a:t>Once injectable therapy is needed, Starting with a </a:t>
            </a:r>
            <a:r>
              <a:rPr lang="en-US" b="1" dirty="0">
                <a:solidFill>
                  <a:srgbClr val="FF0000"/>
                </a:solidFill>
                <a:latin typeface="Helvetica" charset="0"/>
                <a:ea typeface="Helvetica" charset="0"/>
                <a:cs typeface="Helvetica" charset="0"/>
              </a:rPr>
              <a:t>GLP-1 RA or dual GIP and GLP-1 RA</a:t>
            </a:r>
            <a:r>
              <a:rPr lang="en-US" b="1" dirty="0">
                <a:solidFill>
                  <a:srgbClr val="C00000"/>
                </a:solidFill>
                <a:latin typeface="Helvetica" charset="0"/>
                <a:ea typeface="Helvetica" charset="0"/>
                <a:cs typeface="Helvetica" charset="0"/>
              </a:rPr>
              <a:t> </a:t>
            </a:r>
            <a:r>
              <a:rPr lang="en-US" b="1" dirty="0">
                <a:solidFill>
                  <a:prstClr val="black"/>
                </a:solidFill>
                <a:latin typeface="Helvetica" charset="0"/>
                <a:ea typeface="Helvetica" charset="0"/>
                <a:cs typeface="Helvetica" charset="0"/>
              </a:rPr>
              <a:t>is preferred over insulin because:</a:t>
            </a:r>
          </a:p>
          <a:p>
            <a:pPr marL="0" lvl="0" indent="0">
              <a:lnSpc>
                <a:spcPct val="110000"/>
              </a:lnSpc>
              <a:buClr>
                <a:srgbClr val="FF0000"/>
              </a:buClr>
              <a:buSzPct val="100000"/>
              <a:buFont typeface="Wingdings" charset="2"/>
              <a:buChar char="ü"/>
            </a:pPr>
            <a:r>
              <a:rPr lang="en-US" dirty="0">
                <a:solidFill>
                  <a:prstClr val="black"/>
                </a:solidFill>
                <a:latin typeface="Helvetica" charset="0"/>
                <a:ea typeface="Helvetica" charset="0"/>
                <a:cs typeface="Helvetica" charset="0"/>
              </a:rPr>
              <a:t> Comparable glucose-lowering effects</a:t>
            </a:r>
          </a:p>
          <a:p>
            <a:pPr marL="0" lvl="0" indent="0">
              <a:lnSpc>
                <a:spcPct val="110000"/>
              </a:lnSpc>
              <a:buClr>
                <a:srgbClr val="FF0000"/>
              </a:buClr>
              <a:buSzPct val="100000"/>
              <a:buFont typeface="Wingdings" charset="2"/>
              <a:buChar char="ü"/>
            </a:pPr>
            <a:r>
              <a:rPr lang="en-US" dirty="0">
                <a:solidFill>
                  <a:prstClr val="black"/>
                </a:solidFill>
                <a:latin typeface="Helvetica" charset="0"/>
                <a:ea typeface="Helvetica" charset="0"/>
                <a:cs typeface="Helvetica" charset="0"/>
              </a:rPr>
              <a:t> Lower risk of hypoglycemia</a:t>
            </a:r>
          </a:p>
          <a:p>
            <a:pPr marL="0" lvl="0" indent="0">
              <a:lnSpc>
                <a:spcPct val="110000"/>
              </a:lnSpc>
              <a:buClr>
                <a:srgbClr val="FF0000"/>
              </a:buClr>
              <a:buSzPct val="100000"/>
              <a:buFont typeface="Wingdings" charset="2"/>
              <a:buChar char="ü"/>
            </a:pPr>
            <a:r>
              <a:rPr lang="en-US" dirty="0">
                <a:solidFill>
                  <a:prstClr val="black"/>
                </a:solidFill>
                <a:latin typeface="Helvetica" charset="0"/>
                <a:ea typeface="Helvetica" charset="0"/>
                <a:cs typeface="Helvetica" charset="0"/>
              </a:rPr>
              <a:t> Preferred effect on weight </a:t>
            </a:r>
          </a:p>
          <a:p>
            <a:pPr marL="342900" lvl="0" indent="-342900">
              <a:lnSpc>
                <a:spcPct val="110000"/>
              </a:lnSpc>
              <a:buClr>
                <a:srgbClr val="0070C0"/>
              </a:buClr>
              <a:buFont typeface="Wingdings" charset="2"/>
              <a:buChar char="§"/>
            </a:pPr>
            <a:r>
              <a:rPr lang="en-US" dirty="0">
                <a:solidFill>
                  <a:prstClr val="black"/>
                </a:solidFill>
                <a:latin typeface="Helvetica" charset="0"/>
                <a:ea typeface="Helvetica" charset="0"/>
                <a:cs typeface="Helvetica" charset="0"/>
              </a:rPr>
              <a:t>If further glucose control is needed after maximizing the use of a GLP-1 </a:t>
            </a:r>
            <a:r>
              <a:rPr lang="en-US" dirty="0" smtClean="0">
                <a:solidFill>
                  <a:prstClr val="black"/>
                </a:solidFill>
                <a:latin typeface="Helvetica" charset="0"/>
                <a:ea typeface="Helvetica" charset="0"/>
                <a:cs typeface="Helvetica" charset="0"/>
              </a:rPr>
              <a:t>RA, </a:t>
            </a:r>
            <a:r>
              <a:rPr lang="en-US" dirty="0">
                <a:solidFill>
                  <a:prstClr val="black"/>
                </a:solidFill>
                <a:latin typeface="Helvetica" charset="0"/>
                <a:ea typeface="Helvetica" charset="0"/>
                <a:cs typeface="Helvetica" charset="0"/>
              </a:rPr>
              <a:t>the next step is typically </a:t>
            </a:r>
            <a:r>
              <a:rPr lang="en-US" dirty="0">
                <a:solidFill>
                  <a:srgbClr val="FF0000"/>
                </a:solidFill>
                <a:latin typeface="Helvetica" charset="0"/>
                <a:ea typeface="Helvetica" charset="0"/>
                <a:cs typeface="Helvetica" charset="0"/>
              </a:rPr>
              <a:t>adding basal insulin</a:t>
            </a:r>
            <a:r>
              <a:rPr lang="en-US" dirty="0">
                <a:solidFill>
                  <a:prstClr val="black"/>
                </a:solidFill>
                <a:latin typeface="Helvetica" charset="0"/>
                <a:ea typeface="Helvetica" charset="0"/>
                <a:cs typeface="Helvetica" charset="0"/>
              </a:rPr>
              <a:t>. </a:t>
            </a:r>
          </a:p>
          <a:p>
            <a:pPr marL="342900" lvl="0" indent="-342900">
              <a:lnSpc>
                <a:spcPct val="110000"/>
              </a:lnSpc>
              <a:buClr>
                <a:srgbClr val="0070C0"/>
              </a:buClr>
              <a:buFont typeface="Wingdings" charset="2"/>
              <a:buChar char="§"/>
            </a:pPr>
            <a:r>
              <a:rPr lang="en-US" dirty="0">
                <a:solidFill>
                  <a:prstClr val="black"/>
                </a:solidFill>
                <a:latin typeface="Helvetica" charset="0"/>
                <a:ea typeface="Helvetica" charset="0"/>
                <a:cs typeface="Helvetica" charset="0"/>
              </a:rPr>
              <a:t>Subsequently, bolus insulin may be introduced in a stepwise manner if required, based on the individual's A1c levels and glucose profile.</a:t>
            </a:r>
          </a:p>
          <a:p>
            <a:pPr marL="457200" lvl="0" indent="-457200" algn="l" rtl="0">
              <a:buClr>
                <a:srgbClr val="0070C0"/>
              </a:buClr>
              <a:buFont typeface="Wingdings" charset="2"/>
              <a:buChar char="§"/>
            </a:pPr>
            <a:endParaRPr lang="en-US" dirty="0">
              <a:solidFill>
                <a:prstClr val="black"/>
              </a:solidFill>
              <a:latin typeface="Helvetica" charset="0"/>
              <a:ea typeface="Helvetica" charset="0"/>
              <a:cs typeface="Helvetica" charset="0"/>
            </a:endParaRPr>
          </a:p>
        </p:txBody>
      </p:sp>
    </p:spTree>
    <p:extLst>
      <p:ext uri="{BB962C8B-B14F-4D97-AF65-F5344CB8AC3E}">
        <p14:creationId xmlns:p14="http://schemas.microsoft.com/office/powerpoint/2010/main" val="19354312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1920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pPr algn="l" rtl="0"/>
            <a:r>
              <a:rPr lang="en-US" dirty="0">
                <a:solidFill>
                  <a:srgbClr val="0070C0"/>
                </a:solidFill>
                <a:latin typeface="Helvetica" charset="0"/>
                <a:ea typeface="Helvetica" charset="0"/>
                <a:cs typeface="Helvetica" charset="0"/>
              </a:rPr>
              <a:t>Insulin in T2D</a:t>
            </a: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689556" y="1668281"/>
            <a:ext cx="10812887" cy="5013176"/>
          </a:xfrm>
        </p:spPr>
        <p:txBody>
          <a:bodyPr>
            <a:normAutofit/>
          </a:bodyPr>
          <a:lstStyle/>
          <a:p>
            <a:pPr marL="0" indent="0">
              <a:buClr>
                <a:srgbClr val="FF0000"/>
              </a:buClr>
              <a:buNone/>
            </a:pPr>
            <a:r>
              <a:rPr lang="en-US" dirty="0">
                <a:latin typeface="Helvetica" charset="0"/>
                <a:ea typeface="Helvetica" charset="0"/>
                <a:cs typeface="Helvetica" charset="0"/>
              </a:rPr>
              <a:t>Early initiation of insulin therapy is preferred in patients with extremely elevated glucose levels: </a:t>
            </a:r>
          </a:p>
          <a:p>
            <a:pPr marL="342900" indent="-342900">
              <a:buClr>
                <a:srgbClr val="0070C0"/>
              </a:buClr>
              <a:buFont typeface="Wingdings" charset="2"/>
              <a:buChar char="§"/>
            </a:pPr>
            <a:r>
              <a:rPr lang="en-US" dirty="0">
                <a:latin typeface="Helvetica Neue" charset="0"/>
                <a:ea typeface="Helvetica Neue" charset="0"/>
                <a:cs typeface="Helvetica Neue" charset="0"/>
              </a:rPr>
              <a:t>A1c &gt;10% </a:t>
            </a:r>
          </a:p>
          <a:p>
            <a:pPr marL="342900" indent="-342900">
              <a:buClr>
                <a:srgbClr val="0070C0"/>
              </a:buClr>
              <a:buFont typeface="Wingdings" charset="2"/>
              <a:buChar char="§"/>
            </a:pPr>
            <a:r>
              <a:rPr lang="en-US" dirty="0">
                <a:latin typeface="Helvetica Neue" charset="0"/>
                <a:ea typeface="Helvetica Neue" charset="0"/>
                <a:cs typeface="Helvetica Neue" charset="0"/>
              </a:rPr>
              <a:t>Random/ fasting Glucose ≥</a:t>
            </a:r>
            <a:r>
              <a:rPr lang="en-US" dirty="0" smtClean="0">
                <a:latin typeface="Helvetica Neue" charset="0"/>
                <a:ea typeface="Helvetica Neue" charset="0"/>
                <a:cs typeface="Helvetica Neue" charset="0"/>
              </a:rPr>
              <a:t>300 mg/dl </a:t>
            </a:r>
            <a:endParaRPr lang="en-US" dirty="0">
              <a:latin typeface="Helvetica Neue" charset="0"/>
              <a:ea typeface="Helvetica Neue" charset="0"/>
              <a:cs typeface="Helvetica Neue" charset="0"/>
            </a:endParaRPr>
          </a:p>
          <a:p>
            <a:pPr marL="342900" indent="-342900">
              <a:buClr>
                <a:srgbClr val="0070C0"/>
              </a:buClr>
              <a:buFont typeface="Wingdings" charset="2"/>
              <a:buChar char="§"/>
            </a:pPr>
            <a:r>
              <a:rPr lang="en-US" dirty="0">
                <a:latin typeface="Helvetica Neue" charset="0"/>
                <a:ea typeface="Helvetica Neue" charset="0"/>
                <a:cs typeface="Helvetica Neue" charset="0"/>
              </a:rPr>
              <a:t>Evidence of ongoing catabolism</a:t>
            </a:r>
          </a:p>
          <a:p>
            <a:pPr marL="342900" indent="-342900">
              <a:buClr>
                <a:srgbClr val="0070C0"/>
              </a:buClr>
              <a:buFont typeface="Wingdings" charset="2"/>
              <a:buChar char="§"/>
            </a:pPr>
            <a:r>
              <a:rPr lang="en-US" dirty="0">
                <a:latin typeface="Helvetica Neue" charset="0"/>
                <a:ea typeface="Helvetica Neue" charset="0"/>
                <a:cs typeface="Helvetica Neue" charset="0"/>
              </a:rPr>
              <a:t>Symptoms of hyperglycemia</a:t>
            </a:r>
          </a:p>
          <a:p>
            <a:pPr>
              <a:buClr>
                <a:srgbClr val="FF0000"/>
              </a:buClr>
              <a:buFont typeface="Arial" charset="0"/>
              <a:buChar char="•"/>
            </a:pPr>
            <a:endParaRPr lang="en-US" dirty="0">
              <a:latin typeface="Helvetica" charset="0"/>
              <a:ea typeface="Helvetica" charset="0"/>
              <a:cs typeface="Helvetica" charset="0"/>
            </a:endParaRPr>
          </a:p>
          <a:p>
            <a:pPr marL="0" indent="0">
              <a:buClr>
                <a:srgbClr val="FF0000"/>
              </a:buClr>
              <a:buNone/>
            </a:pPr>
            <a:r>
              <a:rPr lang="en-US" dirty="0">
                <a:latin typeface="Helvetica" charset="0"/>
                <a:ea typeface="Helvetica" charset="0"/>
                <a:cs typeface="Helvetica" charset="0"/>
              </a:rPr>
              <a:t>Although those patients may need insulin initially, they can likely transition from insulin to other medications once the acute hyperglycemia and glucotoxicity have resolved</a:t>
            </a:r>
            <a:r>
              <a:rPr lang="en-US" dirty="0" smtClean="0">
                <a:latin typeface="Helvetica" charset="0"/>
                <a:ea typeface="Helvetica" charset="0"/>
                <a:cs typeface="Helvetica" charset="0"/>
              </a:rPr>
              <a:t>.</a:t>
            </a:r>
            <a:endParaRPr lang="en-US" dirty="0">
              <a:latin typeface="Helvetica" charset="0"/>
              <a:ea typeface="Helvetica" charset="0"/>
              <a:cs typeface="Helvetica" charset="0"/>
            </a:endParaRPr>
          </a:p>
          <a:p>
            <a:pPr marL="457200" lvl="0" indent="-457200" algn="l" rtl="0">
              <a:buClr>
                <a:srgbClr val="0070C0"/>
              </a:buClr>
              <a:buFont typeface="Wingdings" charset="2"/>
              <a:buChar char="§"/>
            </a:pPr>
            <a:endParaRPr lang="en-US" dirty="0">
              <a:solidFill>
                <a:prstClr val="black"/>
              </a:solidFill>
              <a:latin typeface="Helvetica" charset="0"/>
              <a:ea typeface="Helvetica" charset="0"/>
              <a:cs typeface="Helvetica" charset="0"/>
            </a:endParaRPr>
          </a:p>
        </p:txBody>
      </p:sp>
    </p:spTree>
    <p:extLst>
      <p:ext uri="{BB962C8B-B14F-4D97-AF65-F5344CB8AC3E}">
        <p14:creationId xmlns:p14="http://schemas.microsoft.com/office/powerpoint/2010/main" val="8280626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normAutofit fontScale="90000"/>
          </a:bodyPr>
          <a:lstStyle/>
          <a:p>
            <a:r>
              <a:rPr lang="en-US" dirty="0" smtClean="0">
                <a:solidFill>
                  <a:srgbClr val="0070C0"/>
                </a:solidFill>
                <a:latin typeface="Helvetica" charset="0"/>
                <a:ea typeface="Helvetica" charset="0"/>
                <a:cs typeface="Helvetica" charset="0"/>
              </a:rPr>
              <a:t/>
            </a:r>
            <a:br>
              <a:rPr lang="en-US" dirty="0" smtClean="0">
                <a:solidFill>
                  <a:srgbClr val="0070C0"/>
                </a:solidFill>
                <a:latin typeface="Helvetica" charset="0"/>
                <a:ea typeface="Helvetica" charset="0"/>
                <a:cs typeface="Helvetica" charset="0"/>
              </a:rPr>
            </a:br>
            <a:r>
              <a:rPr lang="en-US" dirty="0" smtClean="0">
                <a:solidFill>
                  <a:srgbClr val="0070C0"/>
                </a:solidFill>
                <a:latin typeface="Helvetica" charset="0"/>
                <a:ea typeface="Helvetica" charset="0"/>
                <a:cs typeface="Helvetica" charset="0"/>
              </a:rPr>
              <a:t>Insulin </a:t>
            </a:r>
            <a:r>
              <a:rPr lang="en-US" dirty="0">
                <a:solidFill>
                  <a:srgbClr val="0070C0"/>
                </a:solidFill>
                <a:latin typeface="Helvetica" charset="0"/>
                <a:ea typeface="Helvetica" charset="0"/>
                <a:cs typeface="Helvetica" charset="0"/>
              </a:rPr>
              <a:t>intensification in T2D</a:t>
            </a:r>
            <a:r>
              <a:rPr lang="en-US" dirty="0">
                <a:solidFill>
                  <a:srgbClr val="0070C0"/>
                </a:solidFill>
              </a:rPr>
              <a:t> </a:t>
            </a:r>
            <a:br>
              <a:rPr lang="en-US" dirty="0">
                <a:solidFill>
                  <a:srgbClr val="0070C0"/>
                </a:solidFill>
              </a:rPr>
            </a:b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690688"/>
            <a:ext cx="10515600" cy="4787385"/>
          </a:xfrm>
        </p:spPr>
        <p:txBody>
          <a:bodyPr/>
          <a:lstStyle/>
          <a:p>
            <a:pPr marL="342900" lvl="0" indent="-342900">
              <a:buClr>
                <a:srgbClr val="0070C0"/>
              </a:buClr>
              <a:buFont typeface="Wingdings" charset="2"/>
              <a:buChar char="§"/>
            </a:pPr>
            <a:r>
              <a:rPr lang="en-US" dirty="0">
                <a:solidFill>
                  <a:prstClr val="black"/>
                </a:solidFill>
                <a:latin typeface="Helvetica" charset="0"/>
                <a:ea typeface="Helvetica" charset="0"/>
                <a:cs typeface="Helvetica" charset="0"/>
              </a:rPr>
              <a:t>When a patient with T2D requires intensification to insulin therapy, basal insulin is typically the first step. </a:t>
            </a:r>
          </a:p>
          <a:p>
            <a:pPr marL="342900" lvl="0" indent="-342900">
              <a:buClr>
                <a:srgbClr val="0070C0"/>
              </a:buClr>
              <a:buFont typeface="Wingdings" charset="2"/>
              <a:buChar char="§"/>
            </a:pPr>
            <a:r>
              <a:rPr lang="en-US" dirty="0">
                <a:solidFill>
                  <a:prstClr val="black"/>
                </a:solidFill>
                <a:latin typeface="Helvetica" charset="0"/>
                <a:ea typeface="Helvetica" charset="0"/>
                <a:cs typeface="Helvetica" charset="0"/>
              </a:rPr>
              <a:t>Basal insulin is added to the medication regimen at a starting dose of 10 units (or 0.1–0.2 units/kg) per day. </a:t>
            </a:r>
          </a:p>
          <a:p>
            <a:pPr marL="342900" lvl="0" indent="-342900">
              <a:buClr>
                <a:srgbClr val="0070C0"/>
              </a:buClr>
              <a:buFont typeface="Wingdings" charset="2"/>
              <a:buChar char="§"/>
            </a:pPr>
            <a:r>
              <a:rPr lang="en-US" dirty="0">
                <a:solidFill>
                  <a:prstClr val="black"/>
                </a:solidFill>
                <a:latin typeface="Helvetica" charset="0"/>
                <a:ea typeface="Helvetica" charset="0"/>
                <a:cs typeface="Helvetica" charset="0"/>
              </a:rPr>
              <a:t>The dose is then up-titrated, typically by 2 to 4 units twice weekly, using a validated dose-titration method until FPG levels are within the target range (</a:t>
            </a:r>
            <a:r>
              <a:rPr lang="en-US" dirty="0" smtClean="0">
                <a:solidFill>
                  <a:srgbClr val="FF0000"/>
                </a:solidFill>
                <a:latin typeface="Helvetica" charset="0"/>
                <a:ea typeface="Helvetica" charset="0"/>
                <a:cs typeface="Helvetica" charset="0"/>
              </a:rPr>
              <a:t>80 –</a:t>
            </a:r>
            <a:r>
              <a:rPr lang="en-US" dirty="0">
                <a:solidFill>
                  <a:srgbClr val="FF0000"/>
                </a:solidFill>
                <a:latin typeface="Helvetica" charset="0"/>
                <a:ea typeface="Helvetica" charset="0"/>
                <a:cs typeface="Helvetica" charset="0"/>
              </a:rPr>
              <a:t>130 mg/</a:t>
            </a:r>
            <a:r>
              <a:rPr lang="en-US" dirty="0" err="1">
                <a:solidFill>
                  <a:srgbClr val="FF0000"/>
                </a:solidFill>
                <a:latin typeface="Helvetica" charset="0"/>
                <a:ea typeface="Helvetica" charset="0"/>
                <a:cs typeface="Helvetica" charset="0"/>
              </a:rPr>
              <a:t>dL</a:t>
            </a:r>
            <a:r>
              <a:rPr lang="en-US" dirty="0">
                <a:solidFill>
                  <a:srgbClr val="FF0000"/>
                </a:solidFill>
                <a:latin typeface="Helvetica" charset="0"/>
                <a:ea typeface="Helvetica" charset="0"/>
                <a:cs typeface="Helvetica" charset="0"/>
              </a:rPr>
              <a:t> </a:t>
            </a:r>
            <a:r>
              <a:rPr lang="en-US" dirty="0">
                <a:solidFill>
                  <a:prstClr val="black"/>
                </a:solidFill>
                <a:latin typeface="Helvetica" charset="0"/>
                <a:ea typeface="Helvetica" charset="0"/>
                <a:cs typeface="Helvetica" charset="0"/>
              </a:rPr>
              <a:t>for patients with an A1c goal of &lt;7%). </a:t>
            </a:r>
          </a:p>
          <a:p>
            <a:pPr marL="342900" lvl="0" indent="-342900">
              <a:buClr>
                <a:srgbClr val="0070C0"/>
              </a:buClr>
              <a:buFont typeface="Wingdings" charset="2"/>
              <a:buChar char="§"/>
            </a:pPr>
            <a:r>
              <a:rPr lang="en-US" dirty="0">
                <a:solidFill>
                  <a:prstClr val="black"/>
                </a:solidFill>
                <a:latin typeface="Helvetica" charset="0"/>
                <a:ea typeface="Helvetica" charset="0"/>
                <a:cs typeface="Helvetica" charset="0"/>
              </a:rPr>
              <a:t>Dose titration should continue until FPG levels are reached or until the dose reaches approximately 0.5 units/kg/day. </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Tree>
    <p:extLst>
      <p:ext uri="{BB962C8B-B14F-4D97-AF65-F5344CB8AC3E}">
        <p14:creationId xmlns:p14="http://schemas.microsoft.com/office/powerpoint/2010/main" val="433595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normAutofit fontScale="90000"/>
          </a:bodyPr>
          <a:lstStyle/>
          <a:p>
            <a:r>
              <a:rPr lang="en-US" dirty="0" smtClean="0">
                <a:solidFill>
                  <a:srgbClr val="0070C0"/>
                </a:solidFill>
                <a:latin typeface="Helvetica" charset="0"/>
                <a:ea typeface="Helvetica" charset="0"/>
                <a:cs typeface="Helvetica" charset="0"/>
              </a:rPr>
              <a:t/>
            </a:r>
            <a:br>
              <a:rPr lang="en-US" dirty="0" smtClean="0">
                <a:solidFill>
                  <a:srgbClr val="0070C0"/>
                </a:solidFill>
                <a:latin typeface="Helvetica" charset="0"/>
                <a:ea typeface="Helvetica" charset="0"/>
                <a:cs typeface="Helvetica" charset="0"/>
              </a:rPr>
            </a:br>
            <a:r>
              <a:rPr lang="en-US" dirty="0" smtClean="0">
                <a:solidFill>
                  <a:srgbClr val="0070C0"/>
                </a:solidFill>
                <a:latin typeface="Helvetica" charset="0"/>
                <a:ea typeface="Helvetica" charset="0"/>
                <a:cs typeface="Helvetica" charset="0"/>
              </a:rPr>
              <a:t>Insulin </a:t>
            </a:r>
            <a:r>
              <a:rPr lang="en-US" dirty="0">
                <a:solidFill>
                  <a:srgbClr val="0070C0"/>
                </a:solidFill>
                <a:latin typeface="Helvetica" charset="0"/>
                <a:ea typeface="Helvetica" charset="0"/>
                <a:cs typeface="Helvetica" charset="0"/>
              </a:rPr>
              <a:t>intensification in T2D</a:t>
            </a:r>
            <a:r>
              <a:rPr lang="en-US" dirty="0">
                <a:solidFill>
                  <a:srgbClr val="0070C0"/>
                </a:solidFill>
              </a:rPr>
              <a:t> </a:t>
            </a:r>
            <a:br>
              <a:rPr lang="en-US" dirty="0">
                <a:solidFill>
                  <a:srgbClr val="0070C0"/>
                </a:solidFill>
              </a:rPr>
            </a:b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690688"/>
            <a:ext cx="10515600" cy="4787385"/>
          </a:xfrm>
        </p:spPr>
        <p:txBody>
          <a:bodyPr>
            <a:normAutofit lnSpcReduction="10000"/>
          </a:bodyPr>
          <a:lstStyle/>
          <a:p>
            <a:pPr marL="342900" indent="-342900">
              <a:buClr>
                <a:srgbClr val="0070C0"/>
              </a:buClr>
              <a:buFont typeface="Wingdings" charset="2"/>
              <a:buChar char="§"/>
            </a:pPr>
            <a:r>
              <a:rPr lang="en-US" dirty="0">
                <a:latin typeface="Helvetica" charset="0"/>
                <a:ea typeface="Helvetica" charset="0"/>
                <a:cs typeface="Helvetica" charset="0"/>
              </a:rPr>
              <a:t>If additional therapy is needed to achieve glycemic goals, </a:t>
            </a:r>
            <a:r>
              <a:rPr lang="en-US" b="1" dirty="0">
                <a:solidFill>
                  <a:srgbClr val="FF0000"/>
                </a:solidFill>
                <a:latin typeface="Helvetica" charset="0"/>
                <a:ea typeface="Helvetica" charset="0"/>
                <a:cs typeface="Helvetica" charset="0"/>
              </a:rPr>
              <a:t>prandial insulin </a:t>
            </a:r>
            <a:r>
              <a:rPr lang="en-US" dirty="0">
                <a:latin typeface="Helvetica" charset="0"/>
                <a:ea typeface="Helvetica" charset="0"/>
                <a:cs typeface="Helvetica" charset="0"/>
              </a:rPr>
              <a:t>can be added. </a:t>
            </a:r>
          </a:p>
          <a:p>
            <a:pPr marL="342900" indent="-342900">
              <a:buClr>
                <a:srgbClr val="0070C0"/>
              </a:buClr>
              <a:buFont typeface="Wingdings" charset="2"/>
              <a:buChar char="§"/>
            </a:pPr>
            <a:r>
              <a:rPr lang="en-US" dirty="0">
                <a:latin typeface="Helvetica" charset="0"/>
                <a:ea typeface="Helvetica" charset="0"/>
                <a:cs typeface="Helvetica" charset="0"/>
              </a:rPr>
              <a:t>A bolus insulin product can be added to the </a:t>
            </a:r>
            <a:r>
              <a:rPr lang="en-US" dirty="0">
                <a:solidFill>
                  <a:srgbClr val="0070C0"/>
                </a:solidFill>
                <a:latin typeface="Helvetica" charset="0"/>
                <a:ea typeface="Helvetica" charset="0"/>
                <a:cs typeface="Helvetica" charset="0"/>
              </a:rPr>
              <a:t>largest meal </a:t>
            </a:r>
            <a:r>
              <a:rPr lang="en-US" dirty="0">
                <a:latin typeface="Helvetica" charset="0"/>
                <a:ea typeface="Helvetica" charset="0"/>
                <a:cs typeface="Helvetica" charset="0"/>
              </a:rPr>
              <a:t>or the </a:t>
            </a:r>
            <a:r>
              <a:rPr lang="en-US" dirty="0">
                <a:solidFill>
                  <a:srgbClr val="0070C0"/>
                </a:solidFill>
                <a:latin typeface="Helvetica" charset="0"/>
                <a:ea typeface="Helvetica" charset="0"/>
                <a:cs typeface="Helvetica" charset="0"/>
              </a:rPr>
              <a:t>meal leading to the largest glucose excursions</a:t>
            </a:r>
            <a:r>
              <a:rPr lang="en-US" dirty="0">
                <a:latin typeface="Helvetica" charset="0"/>
                <a:ea typeface="Helvetica" charset="0"/>
                <a:cs typeface="Helvetica" charset="0"/>
              </a:rPr>
              <a:t>, at a starting dose of 4 units.</a:t>
            </a:r>
          </a:p>
          <a:p>
            <a:pPr marL="342900" indent="-342900">
              <a:buClr>
                <a:srgbClr val="0070C0"/>
              </a:buClr>
              <a:buFont typeface="Wingdings" charset="2"/>
              <a:buChar char="§"/>
            </a:pPr>
            <a:r>
              <a:rPr lang="en-US" dirty="0">
                <a:latin typeface="Helvetica" charset="0"/>
                <a:ea typeface="Helvetica" charset="0"/>
                <a:cs typeface="Helvetica" charset="0"/>
              </a:rPr>
              <a:t>The dose can then be titrated by 1 to 2 units twice weekly based on postprandial glucose levels. </a:t>
            </a:r>
          </a:p>
          <a:p>
            <a:pPr marL="342900" indent="-342900">
              <a:buClr>
                <a:srgbClr val="0070C0"/>
              </a:buClr>
              <a:buFont typeface="Wingdings" charset="2"/>
              <a:buChar char="§"/>
            </a:pPr>
            <a:r>
              <a:rPr lang="en-US" dirty="0">
                <a:latin typeface="Helvetica" charset="0"/>
                <a:ea typeface="Helvetica" charset="0"/>
                <a:cs typeface="Helvetica" charset="0"/>
              </a:rPr>
              <a:t>A reasonable recommended target PPG level for most patients is </a:t>
            </a:r>
            <a:r>
              <a:rPr lang="en-US" dirty="0">
                <a:solidFill>
                  <a:srgbClr val="FF0000"/>
                </a:solidFill>
                <a:latin typeface="Helvetica" charset="0"/>
                <a:ea typeface="Helvetica" charset="0"/>
                <a:cs typeface="Helvetica" charset="0"/>
              </a:rPr>
              <a:t>&lt;180 </a:t>
            </a:r>
            <a:r>
              <a:rPr lang="en-US" dirty="0">
                <a:latin typeface="Helvetica" charset="0"/>
                <a:ea typeface="Helvetica" charset="0"/>
                <a:cs typeface="Helvetica" charset="0"/>
              </a:rPr>
              <a:t>mg/</a:t>
            </a:r>
            <a:r>
              <a:rPr lang="en-US" dirty="0" err="1">
                <a:latin typeface="Helvetica" charset="0"/>
                <a:ea typeface="Helvetica" charset="0"/>
                <a:cs typeface="Helvetica" charset="0"/>
              </a:rPr>
              <a:t>dL</a:t>
            </a:r>
            <a:r>
              <a:rPr lang="en-US" dirty="0">
                <a:latin typeface="Helvetica" charset="0"/>
                <a:ea typeface="Helvetica" charset="0"/>
                <a:cs typeface="Helvetica" charset="0"/>
              </a:rPr>
              <a:t>.</a:t>
            </a:r>
          </a:p>
          <a:p>
            <a:pPr marL="342900" indent="-342900">
              <a:buClr>
                <a:srgbClr val="0070C0"/>
              </a:buClr>
              <a:buFont typeface="Wingdings" charset="2"/>
              <a:buChar char="§"/>
            </a:pPr>
            <a:r>
              <a:rPr lang="en-US" dirty="0">
                <a:latin typeface="Helvetica" charset="0"/>
                <a:ea typeface="Helvetica" charset="0"/>
                <a:cs typeface="Helvetica" charset="0"/>
              </a:rPr>
              <a:t>Additional doses of bolus insulin can be added to the other meals if needed to achieve glycemic goals.  </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Tree>
    <p:extLst>
      <p:ext uri="{BB962C8B-B14F-4D97-AF65-F5344CB8AC3E}">
        <p14:creationId xmlns:p14="http://schemas.microsoft.com/office/powerpoint/2010/main" val="1628694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endParaRPr lang="x-none" dirty="0">
              <a:solidFill>
                <a:schemeClr val="tx2">
                  <a:lumMod val="75000"/>
                  <a:lumOff val="25000"/>
                </a:schemeClr>
              </a:solidFill>
            </a:endParaRPr>
          </a:p>
        </p:txBody>
      </p:sp>
      <p:pic>
        <p:nvPicPr>
          <p:cNvPr id="5"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969603" y="-14789"/>
            <a:ext cx="6252793" cy="6868378"/>
          </a:xfrm>
        </p:spPr>
      </p:pic>
      <p:sp>
        <p:nvSpPr>
          <p:cNvPr id="6" name="TextBox 5"/>
          <p:cNvSpPr txBox="1"/>
          <p:nvPr/>
        </p:nvSpPr>
        <p:spPr>
          <a:xfrm>
            <a:off x="10603999" y="6312865"/>
            <a:ext cx="1120462" cy="369332"/>
          </a:xfrm>
          <a:prstGeom prst="rect">
            <a:avLst/>
          </a:prstGeom>
          <a:solidFill>
            <a:srgbClr val="FF0000"/>
          </a:solidFill>
          <a:ln>
            <a:solidFill>
              <a:srgbClr val="FF0000"/>
            </a:solidFill>
          </a:ln>
        </p:spPr>
        <p:txBody>
          <a:bodyPr wrap="square" rtlCol="0">
            <a:spAutoFit/>
          </a:bodyPr>
          <a:lstStyle/>
          <a:p>
            <a:r>
              <a:rPr lang="en-US" b="1" dirty="0" smtClean="0">
                <a:solidFill>
                  <a:schemeClr val="bg1"/>
                </a:solidFill>
              </a:rPr>
              <a:t>ADA 2025</a:t>
            </a:r>
            <a:endParaRPr lang="en-US" b="1" dirty="0">
              <a:solidFill>
                <a:schemeClr val="bg1"/>
              </a:solidFill>
            </a:endParaRPr>
          </a:p>
        </p:txBody>
      </p:sp>
    </p:spTree>
    <p:extLst>
      <p:ext uri="{BB962C8B-B14F-4D97-AF65-F5344CB8AC3E}">
        <p14:creationId xmlns:p14="http://schemas.microsoft.com/office/powerpoint/2010/main" val="1332987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normAutofit fontScale="90000"/>
          </a:bodyPr>
          <a:lstStyle/>
          <a:p>
            <a:r>
              <a:rPr lang="en-US" dirty="0" smtClean="0">
                <a:solidFill>
                  <a:srgbClr val="0070C0"/>
                </a:solidFill>
                <a:latin typeface="Helvetica" charset="0"/>
                <a:ea typeface="Helvetica" charset="0"/>
                <a:cs typeface="Helvetica" charset="0"/>
              </a:rPr>
              <a:t/>
            </a:r>
            <a:br>
              <a:rPr lang="en-US" dirty="0" smtClean="0">
                <a:solidFill>
                  <a:srgbClr val="0070C0"/>
                </a:solidFill>
                <a:latin typeface="Helvetica" charset="0"/>
                <a:ea typeface="Helvetica" charset="0"/>
                <a:cs typeface="Helvetica" charset="0"/>
              </a:rPr>
            </a:br>
            <a:r>
              <a:rPr lang="en-US" dirty="0" smtClean="0">
                <a:solidFill>
                  <a:srgbClr val="0070C0"/>
                </a:solidFill>
                <a:latin typeface="Helvetica" charset="0"/>
                <a:ea typeface="Helvetica" charset="0"/>
                <a:cs typeface="Helvetica" charset="0"/>
              </a:rPr>
              <a:t>Take </a:t>
            </a:r>
            <a:r>
              <a:rPr lang="en-US" dirty="0">
                <a:solidFill>
                  <a:srgbClr val="0070C0"/>
                </a:solidFill>
                <a:latin typeface="Helvetica" charset="0"/>
                <a:ea typeface="Helvetica" charset="0"/>
                <a:cs typeface="Helvetica" charset="0"/>
              </a:rPr>
              <a:t>rapid-acting insulin:</a:t>
            </a:r>
            <a:br>
              <a:rPr lang="en-US" dirty="0">
                <a:solidFill>
                  <a:srgbClr val="0070C0"/>
                </a:solidFill>
                <a:latin typeface="Helvetica" charset="0"/>
                <a:ea typeface="Helvetica" charset="0"/>
                <a:cs typeface="Helvetica" charset="0"/>
              </a:rPr>
            </a:b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690688"/>
            <a:ext cx="10515600" cy="4768358"/>
          </a:xfrm>
        </p:spPr>
        <p:txBody>
          <a:bodyPr>
            <a:normAutofit fontScale="92500" lnSpcReduction="10000"/>
          </a:bodyPr>
          <a:lstStyle/>
          <a:p>
            <a:pPr marL="342900" indent="-342900">
              <a:buClr>
                <a:srgbClr val="0070C0"/>
              </a:buClr>
              <a:buFont typeface="Wingdings" charset="2"/>
              <a:buChar char="§"/>
            </a:pPr>
            <a:r>
              <a:rPr lang="en-US" dirty="0">
                <a:latin typeface="Helvetica" charset="0"/>
                <a:ea typeface="Helvetica" charset="0"/>
                <a:cs typeface="Helvetica" charset="0"/>
              </a:rPr>
              <a:t>Rapid-acting insulin should be taken within 15 minutes before meals and snacks. </a:t>
            </a:r>
          </a:p>
          <a:p>
            <a:pPr marL="342900" indent="-342900">
              <a:buClr>
                <a:srgbClr val="0070C0"/>
              </a:buClr>
              <a:buFont typeface="Wingdings" charset="2"/>
              <a:buChar char="§"/>
            </a:pPr>
            <a:r>
              <a:rPr lang="en-US" dirty="0">
                <a:latin typeface="Helvetica" charset="0"/>
                <a:ea typeface="Helvetica" charset="0"/>
                <a:cs typeface="Helvetica" charset="0"/>
              </a:rPr>
              <a:t>15-30 mins before meals if </a:t>
            </a:r>
            <a:r>
              <a:rPr lang="en-US" dirty="0" err="1">
                <a:latin typeface="Helvetica" charset="0"/>
                <a:ea typeface="Helvetica" charset="0"/>
                <a:cs typeface="Helvetica" charset="0"/>
              </a:rPr>
              <a:t>premeal</a:t>
            </a:r>
            <a:r>
              <a:rPr lang="en-US" dirty="0">
                <a:latin typeface="Helvetica" charset="0"/>
                <a:ea typeface="Helvetica" charset="0"/>
                <a:cs typeface="Helvetica" charset="0"/>
              </a:rPr>
              <a:t> blood sugar is over 130 mg/</a:t>
            </a:r>
            <a:r>
              <a:rPr lang="en-US" dirty="0" err="1">
                <a:latin typeface="Helvetica" charset="0"/>
                <a:ea typeface="Helvetica" charset="0"/>
                <a:cs typeface="Helvetica" charset="0"/>
              </a:rPr>
              <a:t>dL</a:t>
            </a:r>
            <a:r>
              <a:rPr lang="en-US" dirty="0">
                <a:latin typeface="Helvetica" charset="0"/>
                <a:ea typeface="Helvetica" charset="0"/>
                <a:cs typeface="Helvetica" charset="0"/>
              </a:rPr>
              <a:t>.</a:t>
            </a:r>
          </a:p>
          <a:p>
            <a:pPr marL="342900" indent="-342900">
              <a:buClr>
                <a:srgbClr val="0070C0"/>
              </a:buClr>
              <a:buFont typeface="Wingdings" charset="2"/>
              <a:buChar char="§"/>
            </a:pPr>
            <a:r>
              <a:rPr lang="en-US" dirty="0">
                <a:latin typeface="Helvetica" charset="0"/>
                <a:ea typeface="Helvetica" charset="0"/>
                <a:cs typeface="Helvetica" charset="0"/>
              </a:rPr>
              <a:t>Immediately after eating if gastroparesis or a concurrent illness is present</a:t>
            </a:r>
          </a:p>
          <a:p>
            <a:pPr marL="342900" indent="-342900">
              <a:buClr>
                <a:srgbClr val="0070C0"/>
              </a:buClr>
              <a:buFont typeface="Wingdings" charset="2"/>
              <a:buChar char="§"/>
            </a:pPr>
            <a:r>
              <a:rPr lang="en-US" dirty="0">
                <a:latin typeface="Helvetica" charset="0"/>
                <a:ea typeface="Helvetica" charset="0"/>
                <a:cs typeface="Helvetica" charset="0"/>
              </a:rPr>
              <a:t>Upon arrival of food if unfamiliar with meal size, content, or timing (i.e., in a restaurant or hospital) </a:t>
            </a:r>
          </a:p>
          <a:p>
            <a:pPr marL="342900" indent="-342900">
              <a:buClr>
                <a:srgbClr val="0070C0"/>
              </a:buClr>
              <a:buFont typeface="Wingdings" charset="2"/>
              <a:buChar char="§"/>
            </a:pPr>
            <a:r>
              <a:rPr lang="en-US" dirty="0">
                <a:latin typeface="Helvetica" charset="0"/>
                <a:ea typeface="Helvetica" charset="0"/>
                <a:cs typeface="Helvetica" charset="0"/>
              </a:rPr>
              <a:t>Fast-acting insulin </a:t>
            </a:r>
            <a:r>
              <a:rPr lang="en-US" dirty="0" err="1">
                <a:latin typeface="Helvetica" charset="0"/>
                <a:ea typeface="Helvetica" charset="0"/>
                <a:cs typeface="Helvetica" charset="0"/>
              </a:rPr>
              <a:t>aspart</a:t>
            </a:r>
            <a:r>
              <a:rPr lang="en-US" dirty="0">
                <a:latin typeface="Helvetica" charset="0"/>
                <a:ea typeface="Helvetica" charset="0"/>
                <a:cs typeface="Helvetica" charset="0"/>
              </a:rPr>
              <a:t> (</a:t>
            </a:r>
            <a:r>
              <a:rPr lang="en-US" dirty="0" err="1">
                <a:latin typeface="Helvetica" charset="0"/>
                <a:ea typeface="Helvetica" charset="0"/>
                <a:cs typeface="Helvetica" charset="0"/>
              </a:rPr>
              <a:t>Fiasp</a:t>
            </a:r>
            <a:r>
              <a:rPr lang="en-US" dirty="0">
                <a:latin typeface="Helvetica" charset="0"/>
                <a:ea typeface="Helvetica" charset="0"/>
                <a:cs typeface="Helvetica" charset="0"/>
              </a:rPr>
              <a:t>) and insulin </a:t>
            </a:r>
            <a:r>
              <a:rPr lang="en-US" dirty="0" err="1">
                <a:latin typeface="Helvetica" charset="0"/>
                <a:ea typeface="Helvetica" charset="0"/>
                <a:cs typeface="Helvetica" charset="0"/>
              </a:rPr>
              <a:t>lispro-aabc</a:t>
            </a:r>
            <a:r>
              <a:rPr lang="en-US" dirty="0">
                <a:latin typeface="Helvetica" charset="0"/>
                <a:ea typeface="Helvetica" charset="0"/>
                <a:cs typeface="Helvetica" charset="0"/>
              </a:rPr>
              <a:t> (</a:t>
            </a:r>
            <a:r>
              <a:rPr lang="en-US" dirty="0" err="1">
                <a:latin typeface="Helvetica" charset="0"/>
                <a:ea typeface="Helvetica" charset="0"/>
                <a:cs typeface="Helvetica" charset="0"/>
              </a:rPr>
              <a:t>Lyumjev</a:t>
            </a:r>
            <a:r>
              <a:rPr lang="en-US" dirty="0">
                <a:latin typeface="Helvetica" charset="0"/>
                <a:ea typeface="Helvetica" charset="0"/>
                <a:cs typeface="Helvetica" charset="0"/>
              </a:rPr>
              <a:t>) should be taken at the beginning of the meal or within 20 minutes after starting the meal. </a:t>
            </a:r>
          </a:p>
          <a:p>
            <a:pPr marL="342900" indent="-342900">
              <a:buClr>
                <a:srgbClr val="0070C0"/>
              </a:buClr>
              <a:buFont typeface="Wingdings" charset="2"/>
              <a:buChar char="§"/>
            </a:pPr>
            <a:r>
              <a:rPr lang="en-US" dirty="0">
                <a:latin typeface="Helvetica" charset="0"/>
                <a:ea typeface="Helvetica" charset="0"/>
                <a:cs typeface="Helvetica" charset="0"/>
              </a:rPr>
              <a:t>Inhaled insulin at meal beginning.</a:t>
            </a:r>
          </a:p>
          <a:p>
            <a:pPr marL="342900" indent="-342900">
              <a:buClr>
                <a:srgbClr val="0070C0"/>
              </a:buClr>
              <a:buFont typeface="Wingdings" charset="2"/>
              <a:buChar char="§"/>
            </a:pPr>
            <a:r>
              <a:rPr lang="en-US" dirty="0">
                <a:latin typeface="Helvetica" charset="0"/>
                <a:ea typeface="Helvetica" charset="0"/>
                <a:cs typeface="Helvetica" charset="0"/>
              </a:rPr>
              <a:t>Regular insulin about 30 mins before meals.</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Tree>
    <p:extLst>
      <p:ext uri="{BB962C8B-B14F-4D97-AF65-F5344CB8AC3E}">
        <p14:creationId xmlns:p14="http://schemas.microsoft.com/office/powerpoint/2010/main" val="11714208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normAutofit fontScale="90000"/>
          </a:bodyPr>
          <a:lstStyle/>
          <a:p>
            <a:r>
              <a:rPr lang="en-US" dirty="0" smtClean="0">
                <a:solidFill>
                  <a:srgbClr val="0070C0"/>
                </a:solidFill>
                <a:latin typeface="Helvetica" charset="0"/>
                <a:ea typeface="Helvetica" charset="0"/>
                <a:cs typeface="Helvetica" charset="0"/>
              </a:rPr>
              <a:t/>
            </a:r>
            <a:br>
              <a:rPr lang="en-US" dirty="0" smtClean="0">
                <a:solidFill>
                  <a:srgbClr val="0070C0"/>
                </a:solidFill>
                <a:latin typeface="Helvetica" charset="0"/>
                <a:ea typeface="Helvetica" charset="0"/>
                <a:cs typeface="Helvetica" charset="0"/>
              </a:rPr>
            </a:br>
            <a:r>
              <a:rPr lang="en-US" dirty="0" smtClean="0">
                <a:solidFill>
                  <a:srgbClr val="0070C0"/>
                </a:solidFill>
                <a:latin typeface="Helvetica" charset="0"/>
                <a:ea typeface="Helvetica" charset="0"/>
                <a:cs typeface="Helvetica" charset="0"/>
              </a:rPr>
              <a:t>Take basal </a:t>
            </a:r>
            <a:r>
              <a:rPr lang="en-US" dirty="0">
                <a:solidFill>
                  <a:srgbClr val="0070C0"/>
                </a:solidFill>
                <a:latin typeface="Helvetica" charset="0"/>
                <a:ea typeface="Helvetica" charset="0"/>
                <a:cs typeface="Helvetica" charset="0"/>
              </a:rPr>
              <a:t>insulin:</a:t>
            </a:r>
            <a:br>
              <a:rPr lang="en-US" dirty="0">
                <a:solidFill>
                  <a:srgbClr val="0070C0"/>
                </a:solidFill>
                <a:latin typeface="Helvetica" charset="0"/>
                <a:ea typeface="Helvetica" charset="0"/>
                <a:cs typeface="Helvetica" charset="0"/>
              </a:rPr>
            </a:br>
            <a:endParaRPr lang="x-none"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545205" y="1531203"/>
            <a:ext cx="11101589" cy="5467082"/>
          </a:xfrm>
        </p:spPr>
        <p:txBody>
          <a:bodyPr>
            <a:normAutofit fontScale="92500" lnSpcReduction="10000"/>
          </a:bodyPr>
          <a:lstStyle/>
          <a:p>
            <a:pPr marL="457200" indent="-457200">
              <a:lnSpc>
                <a:spcPct val="120000"/>
              </a:lnSpc>
              <a:buClr>
                <a:srgbClr val="0070C0"/>
              </a:buClr>
              <a:buFont typeface="Wingdings" charset="2"/>
              <a:buChar char="§"/>
            </a:pPr>
            <a:r>
              <a:rPr lang="en-US" sz="2400" dirty="0">
                <a:latin typeface="Helvetica" charset="0"/>
                <a:ea typeface="Helvetica" charset="0"/>
                <a:cs typeface="Helvetica" charset="0"/>
              </a:rPr>
              <a:t>Insulin glargine U-100, </a:t>
            </a:r>
            <a:r>
              <a:rPr lang="en-US" sz="2400" dirty="0" err="1">
                <a:latin typeface="Helvetica" charset="0"/>
                <a:ea typeface="Helvetica" charset="0"/>
                <a:cs typeface="Helvetica" charset="0"/>
              </a:rPr>
              <a:t>detemir</a:t>
            </a:r>
            <a:r>
              <a:rPr lang="en-US" sz="2400" dirty="0">
                <a:latin typeface="Helvetica" charset="0"/>
                <a:ea typeface="Helvetica" charset="0"/>
                <a:cs typeface="Helvetica" charset="0"/>
              </a:rPr>
              <a:t>, glargine U-300, and </a:t>
            </a:r>
            <a:r>
              <a:rPr lang="en-US" sz="2400" dirty="0" err="1">
                <a:latin typeface="Helvetica" charset="0"/>
                <a:ea typeface="Helvetica" charset="0"/>
                <a:cs typeface="Helvetica" charset="0"/>
              </a:rPr>
              <a:t>degludec</a:t>
            </a:r>
            <a:r>
              <a:rPr lang="en-US" sz="2400" dirty="0">
                <a:latin typeface="Helvetica" charset="0"/>
                <a:ea typeface="Helvetica" charset="0"/>
                <a:cs typeface="Helvetica" charset="0"/>
              </a:rPr>
              <a:t> should be taken once a day at the </a:t>
            </a:r>
            <a:r>
              <a:rPr lang="en-US" sz="2400" dirty="0">
                <a:solidFill>
                  <a:srgbClr val="FF0000"/>
                </a:solidFill>
                <a:latin typeface="Helvetica" charset="0"/>
                <a:ea typeface="Helvetica" charset="0"/>
                <a:cs typeface="Helvetica" charset="0"/>
              </a:rPr>
              <a:t>same time </a:t>
            </a:r>
            <a:r>
              <a:rPr lang="en-US" sz="2400" dirty="0">
                <a:latin typeface="Helvetica" charset="0"/>
                <a:ea typeface="Helvetica" charset="0"/>
                <a:cs typeface="Helvetica" charset="0"/>
              </a:rPr>
              <a:t>each day. </a:t>
            </a:r>
          </a:p>
          <a:p>
            <a:pPr marL="457200" indent="-457200">
              <a:lnSpc>
                <a:spcPct val="120000"/>
              </a:lnSpc>
              <a:buClr>
                <a:srgbClr val="0070C0"/>
              </a:buClr>
              <a:buFont typeface="Wingdings" charset="2"/>
              <a:buChar char="§"/>
            </a:pPr>
            <a:r>
              <a:rPr lang="en-US" sz="2400" dirty="0">
                <a:latin typeface="Helvetica" charset="0"/>
                <a:ea typeface="Helvetica" charset="0"/>
                <a:cs typeface="Helvetica" charset="0"/>
              </a:rPr>
              <a:t>Insulin glargine U-100 or </a:t>
            </a:r>
            <a:r>
              <a:rPr lang="en-US" sz="2400" dirty="0" err="1">
                <a:latin typeface="Helvetica" charset="0"/>
                <a:ea typeface="Helvetica" charset="0"/>
                <a:cs typeface="Helvetica" charset="0"/>
              </a:rPr>
              <a:t>detemir</a:t>
            </a:r>
            <a:r>
              <a:rPr lang="en-US" sz="2400" dirty="0">
                <a:latin typeface="Helvetica" charset="0"/>
                <a:ea typeface="Helvetica" charset="0"/>
                <a:cs typeface="Helvetica" charset="0"/>
              </a:rPr>
              <a:t> may be taken at </a:t>
            </a:r>
            <a:r>
              <a:rPr lang="en-US" sz="2400" dirty="0">
                <a:solidFill>
                  <a:srgbClr val="FF0000"/>
                </a:solidFill>
                <a:latin typeface="Helvetica" charset="0"/>
                <a:ea typeface="Helvetica" charset="0"/>
                <a:cs typeface="Helvetica" charset="0"/>
              </a:rPr>
              <a:t>bedtime</a:t>
            </a:r>
            <a:r>
              <a:rPr lang="en-US" sz="2400" dirty="0">
                <a:latin typeface="Helvetica" charset="0"/>
                <a:ea typeface="Helvetica" charset="0"/>
                <a:cs typeface="Helvetica" charset="0"/>
              </a:rPr>
              <a:t> if a dawn phenomenon is present. </a:t>
            </a:r>
          </a:p>
          <a:p>
            <a:pPr marL="457200" indent="-457200">
              <a:lnSpc>
                <a:spcPct val="120000"/>
              </a:lnSpc>
              <a:buClr>
                <a:srgbClr val="0070C0"/>
              </a:buClr>
              <a:buFont typeface="Wingdings" charset="2"/>
              <a:buChar char="§"/>
            </a:pPr>
            <a:r>
              <a:rPr lang="en-US" sz="2400" dirty="0">
                <a:latin typeface="Helvetica" charset="0"/>
                <a:ea typeface="Helvetica" charset="0"/>
                <a:cs typeface="Helvetica" charset="0"/>
              </a:rPr>
              <a:t>Basal insulin analogs (glargine, </a:t>
            </a:r>
            <a:r>
              <a:rPr lang="en-US" sz="2400" dirty="0" err="1">
                <a:latin typeface="Helvetica" charset="0"/>
                <a:ea typeface="Helvetica" charset="0"/>
                <a:cs typeface="Helvetica" charset="0"/>
              </a:rPr>
              <a:t>detemir</a:t>
            </a:r>
            <a:r>
              <a:rPr lang="en-US" sz="2400" dirty="0">
                <a:latin typeface="Helvetica" charset="0"/>
                <a:ea typeface="Helvetica" charset="0"/>
                <a:cs typeface="Helvetica" charset="0"/>
              </a:rPr>
              <a:t>, or </a:t>
            </a:r>
            <a:r>
              <a:rPr lang="en-US" sz="2400" dirty="0" err="1">
                <a:latin typeface="Helvetica" charset="0"/>
                <a:ea typeface="Helvetica" charset="0"/>
                <a:cs typeface="Helvetica" charset="0"/>
              </a:rPr>
              <a:t>degludec</a:t>
            </a:r>
            <a:r>
              <a:rPr lang="en-US" sz="2400" dirty="0">
                <a:latin typeface="Helvetica" charset="0"/>
                <a:ea typeface="Helvetica" charset="0"/>
                <a:cs typeface="Helvetica" charset="0"/>
              </a:rPr>
              <a:t>) cannot be mixed with other insulins. </a:t>
            </a:r>
          </a:p>
          <a:p>
            <a:pPr marL="457200" indent="-457200">
              <a:lnSpc>
                <a:spcPct val="120000"/>
              </a:lnSpc>
              <a:buClr>
                <a:srgbClr val="0070C0"/>
              </a:buClr>
              <a:buFont typeface="Wingdings" charset="2"/>
              <a:buChar char="§"/>
            </a:pPr>
            <a:r>
              <a:rPr lang="en-US" sz="2400" dirty="0">
                <a:latin typeface="Helvetica" charset="0"/>
                <a:ea typeface="Helvetica" charset="0"/>
                <a:cs typeface="Helvetica" charset="0"/>
              </a:rPr>
              <a:t>If nocturnal hypoglycemia results from taking a full dose of glargine or </a:t>
            </a:r>
            <a:r>
              <a:rPr lang="en-US" sz="2400" dirty="0" err="1">
                <a:latin typeface="Helvetica" charset="0"/>
                <a:ea typeface="Helvetica" charset="0"/>
                <a:cs typeface="Helvetica" charset="0"/>
              </a:rPr>
              <a:t>detemir</a:t>
            </a:r>
            <a:r>
              <a:rPr lang="en-US" sz="2400" dirty="0">
                <a:latin typeface="Helvetica" charset="0"/>
                <a:ea typeface="Helvetica" charset="0"/>
                <a:cs typeface="Helvetica" charset="0"/>
              </a:rPr>
              <a:t> at bedtime, an option would be to split the dose so that 50% is taken in the morning and the other 50% is taken in the evening, approximately 12 hours apart. </a:t>
            </a:r>
          </a:p>
          <a:p>
            <a:pPr marL="457200" indent="-457200">
              <a:lnSpc>
                <a:spcPct val="120000"/>
              </a:lnSpc>
              <a:buClr>
                <a:srgbClr val="0070C0"/>
              </a:buClr>
              <a:buFont typeface="Wingdings" charset="2"/>
              <a:buChar char="§"/>
            </a:pPr>
            <a:r>
              <a:rPr lang="en-US" sz="2400" dirty="0">
                <a:latin typeface="Helvetica" charset="0"/>
                <a:ea typeface="Helvetica" charset="0"/>
                <a:cs typeface="Helvetica" charset="0"/>
              </a:rPr>
              <a:t>NPH insulin is given in the morning and at bedtime to avoid nocturnal hypoglycemia. </a:t>
            </a:r>
          </a:p>
          <a:p>
            <a:pPr marL="457200" indent="-457200">
              <a:lnSpc>
                <a:spcPct val="120000"/>
              </a:lnSpc>
              <a:buClr>
                <a:srgbClr val="0070C0"/>
              </a:buClr>
              <a:buFont typeface="Wingdings" charset="2"/>
              <a:buChar char="§"/>
            </a:pPr>
            <a:r>
              <a:rPr lang="en-US" sz="2400" dirty="0">
                <a:latin typeface="Helvetica" charset="0"/>
                <a:ea typeface="Helvetica" charset="0"/>
                <a:cs typeface="Helvetica" charset="0"/>
              </a:rPr>
              <a:t>Doses of insulin </a:t>
            </a:r>
            <a:r>
              <a:rPr lang="en-US" sz="2400" dirty="0">
                <a:solidFill>
                  <a:srgbClr val="FF0000"/>
                </a:solidFill>
                <a:latin typeface="Helvetica" charset="0"/>
                <a:ea typeface="Helvetica" charset="0"/>
                <a:cs typeface="Helvetica" charset="0"/>
              </a:rPr>
              <a:t>glargine U-300 and insulin </a:t>
            </a:r>
            <a:r>
              <a:rPr lang="en-US" sz="2400" dirty="0" err="1">
                <a:solidFill>
                  <a:srgbClr val="FF0000"/>
                </a:solidFill>
                <a:latin typeface="Helvetica" charset="0"/>
                <a:ea typeface="Helvetica" charset="0"/>
                <a:cs typeface="Helvetica" charset="0"/>
              </a:rPr>
              <a:t>degludec</a:t>
            </a:r>
            <a:r>
              <a:rPr lang="en-US" sz="2400" dirty="0">
                <a:solidFill>
                  <a:srgbClr val="FF0000"/>
                </a:solidFill>
                <a:latin typeface="Helvetica" charset="0"/>
                <a:ea typeface="Helvetica" charset="0"/>
                <a:cs typeface="Helvetica" charset="0"/>
              </a:rPr>
              <a:t> </a:t>
            </a:r>
            <a:r>
              <a:rPr lang="en-US" sz="2400" dirty="0">
                <a:latin typeface="Helvetica" charset="0"/>
                <a:ea typeface="Helvetica" charset="0"/>
                <a:cs typeface="Helvetica" charset="0"/>
              </a:rPr>
              <a:t>should not be adjusted more frequently than every 3 to 4 days because of their longer half-lives. </a:t>
            </a:r>
          </a:p>
          <a:p>
            <a:pPr marL="228600" indent="-228600" algn="l" defTabSz="914400" rtl="0" eaLnBrk="1" latinLnBrk="0" hangingPunct="1">
              <a:lnSpc>
                <a:spcPct val="90000"/>
              </a:lnSpc>
              <a:spcBef>
                <a:spcPts val="1000"/>
              </a:spcBef>
              <a:buFont typeface="Arial" panose="020B0604020202020204" pitchFamily="34" charset="0"/>
              <a:buChar char="•"/>
            </a:pPr>
            <a:endParaRPr lang="x-none" sz="2400" dirty="0">
              <a:solidFill>
                <a:schemeClr val="tx1">
                  <a:lumMod val="95000"/>
                  <a:lumOff val="5000"/>
                </a:schemeClr>
              </a:solidFill>
            </a:endParaRPr>
          </a:p>
        </p:txBody>
      </p:sp>
    </p:spTree>
    <p:extLst>
      <p:ext uri="{BB962C8B-B14F-4D97-AF65-F5344CB8AC3E}">
        <p14:creationId xmlns:p14="http://schemas.microsoft.com/office/powerpoint/2010/main" val="19075847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1920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a:xfrm>
            <a:off x="838200" y="378003"/>
            <a:ext cx="10515600" cy="1325563"/>
          </a:xfrm>
        </p:spPr>
        <p:txBody>
          <a:bodyPr>
            <a:noAutofit/>
          </a:bodyPr>
          <a:lstStyle/>
          <a:p>
            <a:r>
              <a:rPr lang="en-US" sz="3600" dirty="0">
                <a:solidFill>
                  <a:srgbClr val="0070C0"/>
                </a:solidFill>
                <a:latin typeface="Helvetica" charset="0"/>
                <a:ea typeface="Helvetica" charset="0"/>
                <a:cs typeface="Helvetica" charset="0"/>
              </a:rPr>
              <a:t>Insulin Conversion Principles</a:t>
            </a:r>
            <a:endParaRPr lang="x-none" sz="3600"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703566"/>
            <a:ext cx="10515600" cy="4761627"/>
          </a:xfrm>
        </p:spPr>
        <p:txBody>
          <a:bodyPr>
            <a:normAutofit/>
          </a:bodyPr>
          <a:lstStyle/>
          <a:p>
            <a:pPr marL="457200" indent="-457200">
              <a:lnSpc>
                <a:spcPct val="100000"/>
              </a:lnSpc>
              <a:buClr>
                <a:srgbClr val="0070C0"/>
              </a:buClr>
              <a:buFont typeface="Wingdings" charset="2"/>
              <a:buChar char="§"/>
            </a:pPr>
            <a:endParaRPr lang="en-US" dirty="0" smtClean="0">
              <a:solidFill>
                <a:srgbClr val="00B050"/>
              </a:solidFill>
              <a:latin typeface="Helvetica" charset="0"/>
              <a:ea typeface="Helvetica" charset="0"/>
              <a:cs typeface="Helvetica" charset="0"/>
            </a:endParaRPr>
          </a:p>
          <a:p>
            <a:pPr marL="457200" indent="-457200">
              <a:lnSpc>
                <a:spcPct val="100000"/>
              </a:lnSpc>
              <a:buClr>
                <a:srgbClr val="0070C0"/>
              </a:buClr>
              <a:buFont typeface="Wingdings" charset="2"/>
              <a:buChar char="§"/>
            </a:pPr>
            <a:r>
              <a:rPr lang="en-US" dirty="0">
                <a:latin typeface="Helvetica" charset="0"/>
                <a:ea typeface="Helvetica" charset="0"/>
                <a:cs typeface="Helvetica" charset="0"/>
              </a:rPr>
              <a:t>Rapid-acting insulin analogs have similar PK/PD properties</a:t>
            </a:r>
            <a:endParaRPr lang="en-US" dirty="0" smtClean="0">
              <a:solidFill>
                <a:srgbClr val="00B050"/>
              </a:solidFill>
              <a:latin typeface="Helvetica" charset="0"/>
              <a:ea typeface="Helvetica" charset="0"/>
              <a:cs typeface="Helvetica" charset="0"/>
            </a:endParaRPr>
          </a:p>
          <a:p>
            <a:pPr marL="457200" indent="-457200">
              <a:lnSpc>
                <a:spcPct val="100000"/>
              </a:lnSpc>
              <a:buClr>
                <a:srgbClr val="0070C0"/>
              </a:buClr>
              <a:buFont typeface="Wingdings" charset="2"/>
              <a:buChar char="§"/>
            </a:pPr>
            <a:r>
              <a:rPr lang="en-US" dirty="0" smtClean="0">
                <a:solidFill>
                  <a:srgbClr val="00B050"/>
                </a:solidFill>
                <a:latin typeface="Helvetica" charset="0"/>
                <a:ea typeface="Helvetica" charset="0"/>
                <a:cs typeface="Helvetica" charset="0"/>
              </a:rPr>
              <a:t>Rapid-acting</a:t>
            </a:r>
            <a:r>
              <a:rPr lang="en-US" dirty="0" smtClean="0">
                <a:latin typeface="Helvetica" charset="0"/>
                <a:ea typeface="Helvetica" charset="0"/>
                <a:cs typeface="Helvetica" charset="0"/>
              </a:rPr>
              <a:t> </a:t>
            </a:r>
            <a:r>
              <a:rPr lang="en-US" b="1" dirty="0" smtClean="0">
                <a:solidFill>
                  <a:srgbClr val="FF0000"/>
                </a:solidFill>
                <a:latin typeface="Helvetica" charset="0"/>
                <a:ea typeface="Helvetica" charset="0"/>
                <a:cs typeface="Helvetica" charset="0"/>
              </a:rPr>
              <a:t>→</a:t>
            </a:r>
            <a:r>
              <a:rPr lang="en-US" dirty="0" smtClean="0">
                <a:latin typeface="Helvetica" charset="0"/>
                <a:ea typeface="Helvetica" charset="0"/>
                <a:cs typeface="Helvetica" charset="0"/>
              </a:rPr>
              <a:t> </a:t>
            </a:r>
            <a:r>
              <a:rPr lang="en-US" dirty="0">
                <a:latin typeface="Helvetica" charset="0"/>
                <a:ea typeface="Helvetica" charset="0"/>
                <a:cs typeface="Helvetica" charset="0"/>
              </a:rPr>
              <a:t>Rapid/Ultra-rapid: </a:t>
            </a:r>
            <a:r>
              <a:rPr lang="en-US" dirty="0" smtClean="0">
                <a:latin typeface="Helvetica" charset="0"/>
                <a:ea typeface="Helvetica" charset="0"/>
                <a:cs typeface="Helvetica" charset="0"/>
              </a:rPr>
              <a:t>1:1 </a:t>
            </a:r>
            <a:r>
              <a:rPr lang="en-US" dirty="0">
                <a:latin typeface="Helvetica" charset="0"/>
                <a:ea typeface="Helvetica" charset="0"/>
                <a:cs typeface="Helvetica" charset="0"/>
              </a:rPr>
              <a:t>unit </a:t>
            </a:r>
            <a:r>
              <a:rPr lang="en-US" dirty="0" smtClean="0">
                <a:latin typeface="Helvetica" charset="0"/>
                <a:ea typeface="Helvetica" charset="0"/>
                <a:cs typeface="Helvetica" charset="0"/>
              </a:rPr>
              <a:t>conversion</a:t>
            </a:r>
          </a:p>
          <a:p>
            <a:pPr marL="457200" indent="-457200">
              <a:lnSpc>
                <a:spcPct val="100000"/>
              </a:lnSpc>
              <a:buClr>
                <a:srgbClr val="0070C0"/>
              </a:buClr>
              <a:buFont typeface="Wingdings" charset="2"/>
              <a:buChar char="§"/>
            </a:pPr>
            <a:r>
              <a:rPr lang="en-US" dirty="0" smtClean="0">
                <a:solidFill>
                  <a:srgbClr val="FF6700"/>
                </a:solidFill>
                <a:latin typeface="Helvetica" charset="0"/>
                <a:ea typeface="Helvetica" charset="0"/>
                <a:cs typeface="Helvetica" charset="0"/>
              </a:rPr>
              <a:t>Basal </a:t>
            </a:r>
            <a:r>
              <a:rPr lang="en-US" dirty="0">
                <a:solidFill>
                  <a:srgbClr val="FF6700"/>
                </a:solidFill>
                <a:latin typeface="Helvetica" charset="0"/>
                <a:ea typeface="Helvetica" charset="0"/>
                <a:cs typeface="Helvetica" charset="0"/>
              </a:rPr>
              <a:t>insulins: </a:t>
            </a:r>
            <a:r>
              <a:rPr lang="en-US" dirty="0" smtClean="0">
                <a:latin typeface="Helvetica" charset="0"/>
                <a:ea typeface="Helvetica" charset="0"/>
                <a:cs typeface="Helvetica" charset="0"/>
              </a:rPr>
              <a:t>1:1 </a:t>
            </a:r>
            <a:r>
              <a:rPr lang="en-US" dirty="0">
                <a:latin typeface="Helvetica" charset="0"/>
                <a:ea typeface="Helvetica" charset="0"/>
                <a:cs typeface="Helvetica" charset="0"/>
              </a:rPr>
              <a:t>unit conversion (most </a:t>
            </a:r>
            <a:r>
              <a:rPr lang="en-US" dirty="0" smtClean="0">
                <a:latin typeface="Helvetica" charset="0"/>
                <a:ea typeface="Helvetica" charset="0"/>
                <a:cs typeface="Helvetica" charset="0"/>
              </a:rPr>
              <a:t>cases)</a:t>
            </a:r>
          </a:p>
          <a:p>
            <a:pPr marL="457200" indent="-457200">
              <a:lnSpc>
                <a:spcPct val="100000"/>
              </a:lnSpc>
              <a:buClr>
                <a:srgbClr val="0070C0"/>
              </a:buClr>
              <a:buFont typeface="Wingdings" charset="2"/>
              <a:buChar char="§"/>
            </a:pPr>
            <a:r>
              <a:rPr lang="en-US" dirty="0" smtClean="0">
                <a:solidFill>
                  <a:srgbClr val="7030A0"/>
                </a:solidFill>
                <a:latin typeface="Helvetica" charset="0"/>
                <a:ea typeface="Helvetica" charset="0"/>
                <a:cs typeface="Helvetica" charset="0"/>
              </a:rPr>
              <a:t>Twice-daily </a:t>
            </a:r>
            <a:r>
              <a:rPr lang="en-US" dirty="0">
                <a:solidFill>
                  <a:srgbClr val="7030A0"/>
                </a:solidFill>
                <a:latin typeface="Helvetica" charset="0"/>
                <a:ea typeface="Helvetica" charset="0"/>
                <a:cs typeface="Helvetica" charset="0"/>
              </a:rPr>
              <a:t>NPH </a:t>
            </a:r>
            <a:r>
              <a:rPr lang="en-US" b="1" dirty="0">
                <a:solidFill>
                  <a:srgbClr val="FF0000"/>
                </a:solidFill>
                <a:latin typeface="Helvetica" charset="0"/>
                <a:ea typeface="Helvetica" charset="0"/>
                <a:cs typeface="Helvetica" charset="0"/>
              </a:rPr>
              <a:t>→</a:t>
            </a:r>
            <a:r>
              <a:rPr lang="en-US" dirty="0">
                <a:latin typeface="Helvetica" charset="0"/>
                <a:ea typeface="Helvetica" charset="0"/>
                <a:cs typeface="Helvetica" charset="0"/>
              </a:rPr>
              <a:t> Glargine (Gla-100 / Gla-300): </a:t>
            </a:r>
            <a:r>
              <a:rPr lang="en-US" dirty="0" smtClean="0">
                <a:latin typeface="Helvetica" charset="0"/>
                <a:ea typeface="Helvetica" charset="0"/>
                <a:cs typeface="Helvetica" charset="0"/>
              </a:rPr>
              <a:t>Use </a:t>
            </a:r>
            <a:r>
              <a:rPr lang="en-US" dirty="0">
                <a:solidFill>
                  <a:srgbClr val="FF0000"/>
                </a:solidFill>
                <a:latin typeface="Helvetica" charset="0"/>
                <a:ea typeface="Helvetica" charset="0"/>
                <a:cs typeface="Helvetica" charset="0"/>
              </a:rPr>
              <a:t>80% of total daily NPH</a:t>
            </a:r>
            <a:r>
              <a:rPr lang="en-US" dirty="0">
                <a:latin typeface="Helvetica" charset="0"/>
                <a:ea typeface="Helvetica" charset="0"/>
                <a:cs typeface="Helvetica" charset="0"/>
              </a:rPr>
              <a:t> to reduce hypoglycemia risk  </a:t>
            </a:r>
            <a:endParaRPr lang="x-none" dirty="0">
              <a:solidFill>
                <a:schemeClr val="tx1">
                  <a:lumMod val="95000"/>
                  <a:lumOff val="5000"/>
                </a:schemeClr>
              </a:solidFill>
            </a:endParaRPr>
          </a:p>
        </p:txBody>
      </p:sp>
    </p:spTree>
    <p:extLst>
      <p:ext uri="{BB962C8B-B14F-4D97-AF65-F5344CB8AC3E}">
        <p14:creationId xmlns:p14="http://schemas.microsoft.com/office/powerpoint/2010/main" val="1595534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lstStyle/>
          <a:p>
            <a:pPr algn="l" rtl="0"/>
            <a:r>
              <a:rPr lang="en-US" sz="4000" dirty="0">
                <a:solidFill>
                  <a:srgbClr val="0070C0"/>
                </a:solidFill>
                <a:latin typeface="Helvetica" charset="0"/>
                <a:ea typeface="Helvetica" charset="0"/>
                <a:cs typeface="Helvetica" charset="0"/>
              </a:rPr>
              <a:t>HISTORY &amp; BACKGROUND</a:t>
            </a:r>
            <a:endParaRPr lang="x-none"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721217" y="1545465"/>
            <a:ext cx="10632583" cy="5048518"/>
          </a:xfrm>
        </p:spPr>
        <p:txBody>
          <a:bodyPr>
            <a:normAutofit/>
          </a:bodyPr>
          <a:lstStyle/>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a:solidFill>
                <a:srgbClr val="00B050"/>
              </a:solidFill>
              <a:latin typeface="Lucida Handwriting" panose="03010101010101010101" pitchFamily="66" charset="0"/>
            </a:endParaRPr>
          </a:p>
          <a:p>
            <a:pPr marL="0" lvl="0" indent="0" algn="l"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ctr" rtl="0">
              <a:lnSpc>
                <a:spcPct val="100000"/>
              </a:lnSpc>
              <a:spcBef>
                <a:spcPts val="0"/>
              </a:spcBef>
              <a:buNone/>
              <a:defRPr/>
            </a:pPr>
            <a:endParaRPr lang="en-US" sz="1800" b="1" i="1" dirty="0" smtClean="0">
              <a:solidFill>
                <a:srgbClr val="00B050"/>
              </a:solidFill>
              <a:latin typeface="Lucida Handwriting" panose="03010101010101010101" pitchFamily="66" charset="0"/>
            </a:endParaRPr>
          </a:p>
          <a:p>
            <a:pPr marL="0" lvl="0" indent="0" algn="ctr" rtl="0">
              <a:lnSpc>
                <a:spcPct val="100000"/>
              </a:lnSpc>
              <a:spcBef>
                <a:spcPts val="0"/>
              </a:spcBef>
              <a:buNone/>
              <a:defRPr/>
            </a:pPr>
            <a:r>
              <a:rPr lang="en-US" sz="1800" b="1" i="1" dirty="0" smtClean="0">
                <a:solidFill>
                  <a:srgbClr val="00B050"/>
                </a:solidFill>
                <a:latin typeface="Lucida Handwriting" panose="03010101010101010101" pitchFamily="66" charset="0"/>
              </a:rPr>
              <a:t>“</a:t>
            </a:r>
            <a:r>
              <a:rPr lang="en-US" sz="1800" b="1" i="1" dirty="0">
                <a:solidFill>
                  <a:srgbClr val="00B050"/>
                </a:solidFill>
                <a:latin typeface="Lucida Handwriting" panose="03010101010101010101" pitchFamily="66" charset="0"/>
              </a:rPr>
              <a:t>Insulin does not belong to me, it belongs to the world.”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pic>
        <p:nvPicPr>
          <p:cNvPr id="11" name="Picture 2" descr="https://www.nobelprize.org/images/banting-12932-content-portrait-mobile-tiny.jpg">
            <a:extLst>
              <a:ext uri="{FF2B5EF4-FFF2-40B4-BE49-F238E27FC236}">
                <a16:creationId xmlns:a16="http://schemas.microsoft.com/office/drawing/2014/main" xmlns="" id="{E9665C25-0CD0-4465-8CB9-E9C38AA3F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9690" y="1912270"/>
            <a:ext cx="2200273" cy="308227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a:extLst>
              <a:ext uri="{FF2B5EF4-FFF2-40B4-BE49-F238E27FC236}">
                <a16:creationId xmlns:a16="http://schemas.microsoft.com/office/drawing/2014/main" xmlns="" id="{F630D34E-B966-4C4B-A47E-5235A752A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891" y="1912270"/>
            <a:ext cx="2200273" cy="3100014"/>
          </a:xfrm>
          <a:prstGeom prst="rect">
            <a:avLst/>
          </a:prstGeom>
        </p:spPr>
      </p:pic>
      <p:sp>
        <p:nvSpPr>
          <p:cNvPr id="13" name="TextBox 12"/>
          <p:cNvSpPr txBox="1"/>
          <p:nvPr/>
        </p:nvSpPr>
        <p:spPr>
          <a:xfrm>
            <a:off x="5042830" y="2723613"/>
            <a:ext cx="1727200" cy="1477328"/>
          </a:xfrm>
          <a:prstGeom prst="rect">
            <a:avLst/>
          </a:prstGeom>
          <a:noFill/>
        </p:spPr>
        <p:txBody>
          <a:bodyPr wrap="square" rtlCol="0">
            <a:spAutoFit/>
          </a:bodyPr>
          <a:lstStyle/>
          <a:p>
            <a:pPr algn="ctr" rtl="0"/>
            <a:r>
              <a:rPr lang="en-US" dirty="0">
                <a:solidFill>
                  <a:srgbClr val="FF0000"/>
                </a:solidFill>
                <a:latin typeface="Arial Nova Light" panose="020B0304020202020204" pitchFamily="34" charset="0"/>
              </a:rPr>
              <a:t>Discovered insulin in 1921 in pancreatic extracts of dogs</a:t>
            </a:r>
          </a:p>
        </p:txBody>
      </p:sp>
      <p:sp>
        <p:nvSpPr>
          <p:cNvPr id="14" name="TextBox 13"/>
          <p:cNvSpPr txBox="1"/>
          <p:nvPr/>
        </p:nvSpPr>
        <p:spPr>
          <a:xfrm>
            <a:off x="2652794" y="5039890"/>
            <a:ext cx="19940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Frederick Banting</a:t>
            </a:r>
          </a:p>
        </p:txBody>
      </p:sp>
      <p:sp>
        <p:nvSpPr>
          <p:cNvPr id="15" name="TextBox 14"/>
          <p:cNvSpPr txBox="1"/>
          <p:nvPr/>
        </p:nvSpPr>
        <p:spPr>
          <a:xfrm>
            <a:off x="7383545" y="5100582"/>
            <a:ext cx="18289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John Rickard</a:t>
            </a:r>
          </a:p>
        </p:txBody>
      </p:sp>
    </p:spTree>
    <p:extLst>
      <p:ext uri="{BB962C8B-B14F-4D97-AF65-F5344CB8AC3E}">
        <p14:creationId xmlns:p14="http://schemas.microsoft.com/office/powerpoint/2010/main" val="1097355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1920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a:xfrm>
            <a:off x="838200" y="487473"/>
            <a:ext cx="10515600" cy="1325563"/>
          </a:xfrm>
        </p:spPr>
        <p:txBody>
          <a:bodyPr>
            <a:noAutofit/>
          </a:bodyPr>
          <a:lstStyle/>
          <a:p>
            <a:r>
              <a:rPr lang="en-US" sz="3600" dirty="0">
                <a:solidFill>
                  <a:srgbClr val="0070C0"/>
                </a:solidFill>
                <a:latin typeface="Helvetica" charset="0"/>
                <a:ea typeface="Helvetica" charset="0"/>
                <a:cs typeface="Helvetica" charset="0"/>
              </a:rPr>
              <a:t>Basal Insulin Conversion Principles</a:t>
            </a:r>
            <a:endParaRPr lang="x-none" sz="3600" dirty="0">
              <a:solidFill>
                <a:srgbClr val="0070C0"/>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2062369"/>
            <a:ext cx="10515600" cy="4312673"/>
          </a:xfrm>
        </p:spPr>
        <p:txBody>
          <a:bodyPr>
            <a:normAutofit/>
          </a:bodyPr>
          <a:lstStyle/>
          <a:p>
            <a:pPr marL="457200" indent="-457200">
              <a:lnSpc>
                <a:spcPct val="100000"/>
              </a:lnSpc>
              <a:buClr>
                <a:srgbClr val="0070C0"/>
              </a:buClr>
              <a:buFont typeface="Wingdings" charset="2"/>
              <a:buChar char="§"/>
            </a:pPr>
            <a:r>
              <a:rPr lang="en-US" b="1" dirty="0" smtClean="0">
                <a:solidFill>
                  <a:srgbClr val="FF0000"/>
                </a:solidFill>
                <a:latin typeface="Helvetica" charset="0"/>
                <a:ea typeface="Helvetica" charset="0"/>
                <a:cs typeface="Helvetica" charset="0"/>
              </a:rPr>
              <a:t>Once-daily NPH </a:t>
            </a:r>
            <a:r>
              <a:rPr lang="en-US" b="1" dirty="0">
                <a:solidFill>
                  <a:srgbClr val="FF0000"/>
                </a:solidFill>
                <a:latin typeface="Helvetica" charset="0"/>
                <a:ea typeface="Helvetica" charset="0"/>
                <a:cs typeface="Helvetica" charset="0"/>
              </a:rPr>
              <a:t>→ </a:t>
            </a:r>
            <a:r>
              <a:rPr lang="en-US" dirty="0">
                <a:latin typeface="Helvetica" charset="0"/>
                <a:ea typeface="Helvetica" charset="0"/>
                <a:cs typeface="Helvetica" charset="0"/>
              </a:rPr>
              <a:t>Gla-100 / Gla-300: </a:t>
            </a:r>
            <a:r>
              <a:rPr lang="en-US" dirty="0" smtClean="0">
                <a:latin typeface="Helvetica" charset="0"/>
                <a:ea typeface="Helvetica" charset="0"/>
                <a:cs typeface="Helvetica" charset="0"/>
              </a:rPr>
              <a:t> </a:t>
            </a:r>
            <a:r>
              <a:rPr lang="en-US" dirty="0">
                <a:latin typeface="Helvetica" charset="0"/>
                <a:ea typeface="Helvetica" charset="0"/>
                <a:cs typeface="Helvetica" charset="0"/>
              </a:rPr>
              <a:t>1:1 unit </a:t>
            </a:r>
            <a:r>
              <a:rPr lang="en-US" dirty="0" smtClean="0">
                <a:latin typeface="Helvetica" charset="0"/>
                <a:ea typeface="Helvetica" charset="0"/>
                <a:cs typeface="Helvetica" charset="0"/>
              </a:rPr>
              <a:t>conversion</a:t>
            </a:r>
          </a:p>
          <a:p>
            <a:pPr marL="457200" indent="-457200">
              <a:lnSpc>
                <a:spcPct val="100000"/>
              </a:lnSpc>
              <a:buClr>
                <a:srgbClr val="0070C0"/>
              </a:buClr>
              <a:buFont typeface="Wingdings" charset="2"/>
              <a:buChar char="§"/>
            </a:pPr>
            <a:r>
              <a:rPr lang="en-US" b="1" dirty="0" err="1" smtClean="0">
                <a:solidFill>
                  <a:srgbClr val="FF0000"/>
                </a:solidFill>
                <a:latin typeface="Helvetica" charset="0"/>
                <a:ea typeface="Helvetica" charset="0"/>
                <a:cs typeface="Helvetica" charset="0"/>
              </a:rPr>
              <a:t>Detemir</a:t>
            </a:r>
            <a:r>
              <a:rPr lang="en-US" b="1" dirty="0" smtClean="0">
                <a:solidFill>
                  <a:srgbClr val="FF0000"/>
                </a:solidFill>
                <a:latin typeface="Helvetica" charset="0"/>
                <a:ea typeface="Helvetica" charset="0"/>
                <a:cs typeface="Helvetica" charset="0"/>
              </a:rPr>
              <a:t> </a:t>
            </a:r>
            <a:r>
              <a:rPr lang="en-US" b="1" dirty="0">
                <a:solidFill>
                  <a:srgbClr val="FF0000"/>
                </a:solidFill>
                <a:latin typeface="Helvetica" charset="0"/>
                <a:ea typeface="Helvetica" charset="0"/>
                <a:cs typeface="Helvetica" charset="0"/>
              </a:rPr>
              <a:t>(</a:t>
            </a:r>
            <a:r>
              <a:rPr lang="en-US" b="1" dirty="0" err="1">
                <a:solidFill>
                  <a:srgbClr val="FF0000"/>
                </a:solidFill>
                <a:latin typeface="Helvetica" charset="0"/>
                <a:ea typeface="Helvetica" charset="0"/>
                <a:cs typeface="Helvetica" charset="0"/>
              </a:rPr>
              <a:t>IDet</a:t>
            </a:r>
            <a:r>
              <a:rPr lang="en-US" b="1" dirty="0">
                <a:solidFill>
                  <a:srgbClr val="FF0000"/>
                </a:solidFill>
                <a:latin typeface="Helvetica" charset="0"/>
                <a:ea typeface="Helvetica" charset="0"/>
                <a:cs typeface="Helvetica" charset="0"/>
              </a:rPr>
              <a:t>) → </a:t>
            </a:r>
            <a:r>
              <a:rPr lang="en-US" dirty="0">
                <a:latin typeface="Helvetica" charset="0"/>
                <a:ea typeface="Helvetica" charset="0"/>
                <a:cs typeface="Helvetica" charset="0"/>
              </a:rPr>
              <a:t>Gla-100: </a:t>
            </a:r>
            <a:r>
              <a:rPr lang="en-US" dirty="0" smtClean="0">
                <a:latin typeface="Helvetica" charset="0"/>
                <a:ea typeface="Helvetica" charset="0"/>
                <a:cs typeface="Helvetica" charset="0"/>
              </a:rPr>
              <a:t>May </a:t>
            </a:r>
            <a:r>
              <a:rPr lang="en-US" dirty="0">
                <a:latin typeface="Helvetica" charset="0"/>
                <a:ea typeface="Helvetica" charset="0"/>
                <a:cs typeface="Helvetica" charset="0"/>
              </a:rPr>
              <a:t>require higher TDD (esp. if BID </a:t>
            </a:r>
            <a:r>
              <a:rPr lang="en-US" dirty="0" err="1" smtClean="0">
                <a:latin typeface="Helvetica" charset="0"/>
                <a:ea typeface="Helvetica" charset="0"/>
                <a:cs typeface="Helvetica" charset="0"/>
              </a:rPr>
              <a:t>IDet</a:t>
            </a:r>
            <a:r>
              <a:rPr lang="en-US" dirty="0" smtClean="0">
                <a:latin typeface="Helvetica" charset="0"/>
                <a:ea typeface="Helvetica" charset="0"/>
                <a:cs typeface="Helvetica" charset="0"/>
              </a:rPr>
              <a:t>)</a:t>
            </a:r>
          </a:p>
          <a:p>
            <a:pPr marL="457200" indent="-457200">
              <a:lnSpc>
                <a:spcPct val="100000"/>
              </a:lnSpc>
              <a:buClr>
                <a:srgbClr val="0070C0"/>
              </a:buClr>
              <a:buFont typeface="Wingdings" charset="2"/>
              <a:buChar char="§"/>
            </a:pPr>
            <a:r>
              <a:rPr lang="en-US" b="1" dirty="0" smtClean="0">
                <a:solidFill>
                  <a:srgbClr val="FF0000"/>
                </a:solidFill>
                <a:latin typeface="Helvetica" charset="0"/>
                <a:ea typeface="Helvetica" charset="0"/>
                <a:cs typeface="Helvetica" charset="0"/>
              </a:rPr>
              <a:t>Gla-100 </a:t>
            </a:r>
            <a:r>
              <a:rPr lang="en-US" sz="2000" b="1" dirty="0" smtClean="0">
                <a:solidFill>
                  <a:srgbClr val="0070C0"/>
                </a:solidFill>
                <a:latin typeface="Helvetica" charset="0"/>
                <a:ea typeface="Helvetica" charset="0"/>
                <a:cs typeface="Helvetica" charset="0"/>
              </a:rPr>
              <a:t>(Lantus) </a:t>
            </a:r>
            <a:r>
              <a:rPr lang="en-US" b="1" dirty="0">
                <a:solidFill>
                  <a:srgbClr val="FF0000"/>
                </a:solidFill>
                <a:latin typeface="Helvetica" charset="0"/>
                <a:ea typeface="Helvetica" charset="0"/>
                <a:cs typeface="Helvetica" charset="0"/>
              </a:rPr>
              <a:t>→</a:t>
            </a:r>
            <a:r>
              <a:rPr lang="en-US" b="1" dirty="0">
                <a:latin typeface="Helvetica" charset="0"/>
                <a:ea typeface="Helvetica" charset="0"/>
                <a:cs typeface="Helvetica" charset="0"/>
              </a:rPr>
              <a:t> </a:t>
            </a:r>
            <a:r>
              <a:rPr lang="en-US" dirty="0">
                <a:latin typeface="Helvetica" charset="0"/>
                <a:ea typeface="Helvetica" charset="0"/>
                <a:cs typeface="Helvetica" charset="0"/>
              </a:rPr>
              <a:t>Gla-300: ↑ dose by ~</a:t>
            </a:r>
            <a:r>
              <a:rPr lang="en-US" dirty="0" smtClean="0">
                <a:latin typeface="Helvetica" charset="0"/>
                <a:ea typeface="Helvetica" charset="0"/>
                <a:cs typeface="Helvetica" charset="0"/>
              </a:rPr>
              <a:t>10–18%</a:t>
            </a:r>
          </a:p>
          <a:p>
            <a:pPr marL="457200" indent="-457200">
              <a:lnSpc>
                <a:spcPct val="100000"/>
              </a:lnSpc>
              <a:buClr>
                <a:srgbClr val="0070C0"/>
              </a:buClr>
              <a:buFont typeface="Wingdings" charset="2"/>
              <a:buChar char="§"/>
            </a:pPr>
            <a:r>
              <a:rPr lang="en-US" b="1" dirty="0" smtClean="0">
                <a:solidFill>
                  <a:srgbClr val="FF0000"/>
                </a:solidFill>
                <a:latin typeface="Helvetica" charset="0"/>
                <a:ea typeface="Helvetica" charset="0"/>
                <a:cs typeface="Helvetica" charset="0"/>
              </a:rPr>
              <a:t>Gla-300 </a:t>
            </a:r>
            <a:r>
              <a:rPr lang="en-US" sz="2000" b="1" dirty="0" smtClean="0">
                <a:solidFill>
                  <a:srgbClr val="0070C0"/>
                </a:solidFill>
                <a:latin typeface="Helvetica" charset="0"/>
                <a:ea typeface="Helvetica" charset="0"/>
                <a:cs typeface="Helvetica" charset="0"/>
              </a:rPr>
              <a:t>(Toujeo) </a:t>
            </a:r>
            <a:r>
              <a:rPr lang="en-US" b="1" dirty="0" smtClean="0">
                <a:solidFill>
                  <a:srgbClr val="FF0000"/>
                </a:solidFill>
                <a:latin typeface="Helvetica" charset="0"/>
                <a:ea typeface="Helvetica" charset="0"/>
                <a:cs typeface="Helvetica" charset="0"/>
              </a:rPr>
              <a:t>→</a:t>
            </a:r>
            <a:r>
              <a:rPr lang="en-US" b="1" dirty="0" smtClean="0">
                <a:latin typeface="Helvetica" charset="0"/>
                <a:ea typeface="Helvetica" charset="0"/>
                <a:cs typeface="Helvetica" charset="0"/>
              </a:rPr>
              <a:t> </a:t>
            </a:r>
            <a:r>
              <a:rPr lang="en-US" dirty="0">
                <a:latin typeface="Helvetica" charset="0"/>
                <a:ea typeface="Helvetica" charset="0"/>
                <a:cs typeface="Helvetica" charset="0"/>
              </a:rPr>
              <a:t>Gla-100: ↓ dose by ~20%</a:t>
            </a:r>
            <a:endParaRPr lang="x-none" dirty="0">
              <a:solidFill>
                <a:schemeClr val="tx1">
                  <a:lumMod val="95000"/>
                  <a:lumOff val="5000"/>
                </a:schemeClr>
              </a:solidFill>
            </a:endParaRPr>
          </a:p>
        </p:txBody>
      </p:sp>
    </p:spTree>
    <p:extLst>
      <p:ext uri="{BB962C8B-B14F-4D97-AF65-F5344CB8AC3E}">
        <p14:creationId xmlns:p14="http://schemas.microsoft.com/office/powerpoint/2010/main" val="18903831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a:xfrm>
            <a:off x="838200" y="500062"/>
            <a:ext cx="10515600" cy="1325563"/>
          </a:xfrm>
        </p:spPr>
        <p:txBody>
          <a:bodyPr/>
          <a:lstStyle/>
          <a:p>
            <a:r>
              <a:rPr lang="en-US" sz="3600">
                <a:solidFill>
                  <a:srgbClr val="FF0000"/>
                </a:solidFill>
                <a:latin typeface="Helvetica" charset="0"/>
                <a:ea typeface="Helvetica" charset="0"/>
                <a:cs typeface="Helvetica" charset="0"/>
              </a:rPr>
              <a:t>Conversion between Basal insulin</a:t>
            </a:r>
            <a:endParaRPr lang="x-none" dirty="0">
              <a:solidFill>
                <a:schemeClr val="tx2">
                  <a:lumMod val="75000"/>
                  <a:lumOff val="25000"/>
                </a:schemeClr>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361682" y="1835329"/>
            <a:ext cx="10515600" cy="4351338"/>
          </a:xfrm>
        </p:spPr>
        <p:txBody>
          <a:bodyPr/>
          <a:lstStyle/>
          <a:p>
            <a:pPr marL="0" lvl="0" indent="0">
              <a:buNone/>
            </a:pPr>
            <a:r>
              <a:rPr lang="en-US" sz="2400" dirty="0">
                <a:solidFill>
                  <a:prstClr val="black"/>
                </a:solidFill>
                <a:latin typeface="Helvetica Neue Light" panose="02000403000000020004" pitchFamily="2" charset="0"/>
                <a:ea typeface="Helvetica Neue Light" panose="02000403000000020004" pitchFamily="2" charset="0"/>
                <a:cs typeface="Segoe UI Semilight" panose="020B0402040204020203" pitchFamily="34" charset="0"/>
              </a:rPr>
              <a:t>Exceptions to 1:1 conversion are:</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graphicFrame>
        <p:nvGraphicFramePr>
          <p:cNvPr id="6" name="Diagram 5">
            <a:extLst>
              <a:ext uri="{FF2B5EF4-FFF2-40B4-BE49-F238E27FC236}">
                <a16:creationId xmlns:a16="http://schemas.microsoft.com/office/drawing/2014/main" xmlns="" id="{62B38549-B090-A54A-8D16-662319523E95}"/>
              </a:ext>
            </a:extLst>
          </p:cNvPr>
          <p:cNvGraphicFramePr/>
          <p:nvPr>
            <p:extLst>
              <p:ext uri="{D42A27DB-BD31-4B8C-83A1-F6EECF244321}">
                <p14:modId xmlns:p14="http://schemas.microsoft.com/office/powerpoint/2010/main" val="29453064"/>
              </p:ext>
            </p:extLst>
          </p:nvPr>
        </p:nvGraphicFramePr>
        <p:xfrm>
          <a:off x="1018410" y="2022646"/>
          <a:ext cx="9693292" cy="374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Pyszne promocje i kody rabatowe - Lunchroom : Lunchroom">
            <a:extLst>
              <a:ext uri="{FF2B5EF4-FFF2-40B4-BE49-F238E27FC236}">
                <a16:creationId xmlns:a16="http://schemas.microsoft.com/office/drawing/2014/main" xmlns="" id="{D63657AF-6052-BE47-979F-7F2A5DFFEC31}"/>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1598" t="12147" r="12135" b="14086"/>
          <a:stretch/>
        </p:blipFill>
        <p:spPr bwMode="auto">
          <a:xfrm>
            <a:off x="6153130" y="3429001"/>
            <a:ext cx="742192" cy="5099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yszne promocje i kody rabatowe - Lunchroom : Lunchroom">
            <a:extLst>
              <a:ext uri="{FF2B5EF4-FFF2-40B4-BE49-F238E27FC236}">
                <a16:creationId xmlns:a16="http://schemas.microsoft.com/office/drawing/2014/main" xmlns="" id="{2B718D37-F13E-4E40-9970-86BD667A112C}"/>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1598" t="12147" r="12135" b="14086"/>
          <a:stretch/>
        </p:blipFill>
        <p:spPr bwMode="auto">
          <a:xfrm>
            <a:off x="3934033" y="4406005"/>
            <a:ext cx="742192" cy="5099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yszne promocje i kody rabatowe - Lunchroom : Lunchroom">
            <a:extLst>
              <a:ext uri="{FF2B5EF4-FFF2-40B4-BE49-F238E27FC236}">
                <a16:creationId xmlns:a16="http://schemas.microsoft.com/office/drawing/2014/main" xmlns="" id="{866A7D9C-3F73-1849-BDA4-EADA0DB5779A}"/>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1598" t="12147" r="12135" b="14086"/>
          <a:stretch/>
        </p:blipFill>
        <p:spPr bwMode="auto">
          <a:xfrm>
            <a:off x="6769764" y="4406005"/>
            <a:ext cx="742192" cy="5099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5503717-E518-9E47-8359-649E289B9CF9}"/>
              </a:ext>
            </a:extLst>
          </p:cNvPr>
          <p:cNvSpPr txBox="1"/>
          <p:nvPr/>
        </p:nvSpPr>
        <p:spPr>
          <a:xfrm>
            <a:off x="1018410" y="5769471"/>
            <a:ext cx="10147300" cy="769441"/>
          </a:xfrm>
          <a:prstGeom prst="rect">
            <a:avLst/>
          </a:prstGeom>
          <a:noFill/>
        </p:spPr>
        <p:txBody>
          <a:bodyPr wrap="square" rtlCol="0">
            <a:spAutoFit/>
          </a:bodyPr>
          <a:lstStyle/>
          <a:p>
            <a:pPr algn="ctr"/>
            <a:r>
              <a:rPr lang="en-US" sz="2200" i="1" u="sng" dirty="0">
                <a:solidFill>
                  <a:srgbClr val="FF0000"/>
                </a:solidFill>
                <a:latin typeface="Helvetica Neue Light" panose="02000403000000020004" pitchFamily="2" charset="0"/>
                <a:ea typeface="Helvetica Neue Light" panose="02000403000000020004" pitchFamily="2" charset="0"/>
              </a:rPr>
              <a:t>“This recommendation does not replace clinical judgement based on patient’s presentation or patient-specific factors”</a:t>
            </a:r>
          </a:p>
        </p:txBody>
      </p:sp>
    </p:spTree>
    <p:extLst>
      <p:ext uri="{BB962C8B-B14F-4D97-AF65-F5344CB8AC3E}">
        <p14:creationId xmlns:p14="http://schemas.microsoft.com/office/powerpoint/2010/main" val="11129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r>
              <a:rPr lang="en-US">
                <a:solidFill>
                  <a:srgbClr val="0070C0"/>
                </a:solidFill>
                <a:latin typeface="Helvetica Neue" charset="0"/>
                <a:ea typeface="Helvetica Neue" charset="0"/>
                <a:cs typeface="Helvetica Neue" charset="0"/>
              </a:rPr>
              <a:t>Insulin Injection Technique</a:t>
            </a:r>
            <a:endParaRPr lang="x-none" dirty="0">
              <a:solidFill>
                <a:srgbClr val="0070C0"/>
              </a:solidFill>
              <a:latin typeface="Helvetica Neue" charset="0"/>
              <a:ea typeface="Helvetica Neue" charset="0"/>
              <a:cs typeface="Helvetica Neue" charset="0"/>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690688"/>
            <a:ext cx="10515600" cy="5148112"/>
          </a:xfrm>
        </p:spPr>
        <p:txBody>
          <a:bodyPr>
            <a:normAutofit/>
          </a:bodyPr>
          <a:lstStyle/>
          <a:p>
            <a:pPr marL="457200" indent="-457200">
              <a:buClr>
                <a:srgbClr val="0070C0"/>
              </a:buClr>
              <a:buFont typeface="Wingdings" charset="2"/>
              <a:buChar char="§"/>
            </a:pPr>
            <a:r>
              <a:rPr lang="en-US" dirty="0" smtClean="0">
                <a:latin typeface="Helvetica Neue Light" charset="0"/>
                <a:ea typeface="Helvetica Neue Light" charset="0"/>
                <a:cs typeface="Helvetica Neue Light" charset="0"/>
              </a:rPr>
              <a:t>Prime </a:t>
            </a:r>
            <a:r>
              <a:rPr lang="en-US" dirty="0">
                <a:latin typeface="Helvetica Neue Light" charset="0"/>
                <a:ea typeface="Helvetica Neue Light" charset="0"/>
                <a:cs typeface="Helvetica Neue Light" charset="0"/>
              </a:rPr>
              <a:t>pen with 2 units before each injection → ensures accurate </a:t>
            </a:r>
            <a:r>
              <a:rPr lang="en-US" dirty="0" smtClean="0">
                <a:latin typeface="Helvetica Neue Light" charset="0"/>
                <a:ea typeface="Helvetica Neue Light" charset="0"/>
                <a:cs typeface="Helvetica Neue Light" charset="0"/>
              </a:rPr>
              <a:t>dosing (displace air)</a:t>
            </a:r>
          </a:p>
          <a:p>
            <a:pPr marL="457200" indent="-457200">
              <a:buClr>
                <a:srgbClr val="0070C0"/>
              </a:buClr>
              <a:buFont typeface="Wingdings" charset="2"/>
              <a:buChar char="§"/>
            </a:pPr>
            <a:r>
              <a:rPr lang="en-US" dirty="0" smtClean="0">
                <a:latin typeface="Helvetica Neue Light" charset="0"/>
                <a:ea typeface="Helvetica Neue Light" charset="0"/>
                <a:cs typeface="Helvetica Neue Light" charset="0"/>
              </a:rPr>
              <a:t>Hold </a:t>
            </a:r>
            <a:r>
              <a:rPr lang="en-US" dirty="0">
                <a:latin typeface="Helvetica Neue Light" charset="0"/>
                <a:ea typeface="Helvetica Neue Light" charset="0"/>
                <a:cs typeface="Helvetica Neue Light" charset="0"/>
              </a:rPr>
              <a:t>needle in place → prevents up to 20% dose </a:t>
            </a:r>
            <a:r>
              <a:rPr lang="en-US" dirty="0" smtClean="0">
                <a:latin typeface="Helvetica Neue Light" charset="0"/>
                <a:ea typeface="Helvetica Neue Light" charset="0"/>
                <a:cs typeface="Helvetica Neue Light" charset="0"/>
              </a:rPr>
              <a:t>loss</a:t>
            </a:r>
          </a:p>
          <a:p>
            <a:pPr marL="0" indent="0">
              <a:buClr>
                <a:srgbClr val="0070C0"/>
              </a:buClr>
              <a:buNone/>
            </a:pPr>
            <a:r>
              <a:rPr lang="en-US" dirty="0" smtClean="0">
                <a:solidFill>
                  <a:srgbClr val="FF0000"/>
                </a:solidFill>
                <a:latin typeface="Helvetica Neue" charset="0"/>
                <a:ea typeface="Helvetica Neue" charset="0"/>
                <a:cs typeface="Helvetica Neue" charset="0"/>
              </a:rPr>
              <a:t>Injection </a:t>
            </a:r>
            <a:r>
              <a:rPr lang="en-US" dirty="0">
                <a:solidFill>
                  <a:srgbClr val="FF0000"/>
                </a:solidFill>
                <a:latin typeface="Helvetica Neue" charset="0"/>
                <a:ea typeface="Helvetica Neue" charset="0"/>
                <a:cs typeface="Helvetica Neue" charset="0"/>
              </a:rPr>
              <a:t>sites </a:t>
            </a:r>
            <a:r>
              <a:rPr lang="en-US" dirty="0">
                <a:latin typeface="Helvetica Neue Light" charset="0"/>
                <a:ea typeface="Helvetica Neue Light" charset="0"/>
                <a:cs typeface="Helvetica Neue Light" charset="0"/>
              </a:rPr>
              <a:t>(subcutaneous only</a:t>
            </a:r>
            <a:r>
              <a:rPr lang="en-US" dirty="0" smtClean="0">
                <a:latin typeface="Helvetica Neue Light" charset="0"/>
                <a:ea typeface="Helvetica Neue Light" charset="0"/>
                <a:cs typeface="Helvetica Neue Light" charset="0"/>
              </a:rPr>
              <a:t>)</a:t>
            </a:r>
          </a:p>
          <a:p>
            <a:pPr marL="457200" indent="-457200">
              <a:buClr>
                <a:srgbClr val="0070C0"/>
              </a:buClr>
              <a:buFont typeface="Wingdings" charset="2"/>
              <a:buChar char="§"/>
            </a:pPr>
            <a:r>
              <a:rPr lang="en-US" dirty="0" smtClean="0">
                <a:latin typeface="Helvetica Neue Light" charset="0"/>
                <a:ea typeface="Helvetica Neue Light" charset="0"/>
                <a:cs typeface="Helvetica Neue Light" charset="0"/>
              </a:rPr>
              <a:t>Abdomen (</a:t>
            </a:r>
            <a:r>
              <a:rPr lang="en-US" dirty="0">
                <a:latin typeface="Helvetica Neue Light" charset="0"/>
                <a:ea typeface="Helvetica Neue Light" charset="0"/>
                <a:cs typeface="Helvetica Neue Light" charset="0"/>
              </a:rPr>
              <a:t>preferred)	</a:t>
            </a:r>
          </a:p>
          <a:p>
            <a:pPr marL="457200" indent="-457200">
              <a:buClr>
                <a:srgbClr val="0070C0"/>
              </a:buClr>
              <a:buFont typeface="Wingdings" charset="2"/>
              <a:buChar char="§"/>
            </a:pPr>
            <a:r>
              <a:rPr lang="en-US" dirty="0" smtClean="0">
                <a:latin typeface="Helvetica Neue Light" charset="0"/>
                <a:ea typeface="Helvetica Neue Light" charset="0"/>
                <a:cs typeface="Helvetica Neue Light" charset="0"/>
              </a:rPr>
              <a:t>Thighs </a:t>
            </a:r>
            <a:r>
              <a:rPr lang="en-US" dirty="0">
                <a:latin typeface="Helvetica Neue Light" charset="0"/>
                <a:ea typeface="Helvetica Neue Light" charset="0"/>
                <a:cs typeface="Helvetica Neue Light" charset="0"/>
              </a:rPr>
              <a:t>/ Buttocks / Upper arms	</a:t>
            </a:r>
          </a:p>
          <a:p>
            <a:pPr marL="457200" indent="-457200">
              <a:buClr>
                <a:srgbClr val="0070C0"/>
              </a:buClr>
              <a:buFont typeface="Wingdings" charset="2"/>
              <a:buChar char="§"/>
            </a:pPr>
            <a:r>
              <a:rPr lang="en-US" dirty="0" smtClean="0">
                <a:latin typeface="Helvetica Neue Light" charset="0"/>
                <a:ea typeface="Helvetica Neue Light" charset="0"/>
                <a:cs typeface="Helvetica Neue Light" charset="0"/>
              </a:rPr>
              <a:t>Avoid </a:t>
            </a:r>
            <a:r>
              <a:rPr lang="en-US" dirty="0">
                <a:latin typeface="Helvetica Neue Light" charset="0"/>
                <a:ea typeface="Helvetica Neue Light" charset="0"/>
                <a:cs typeface="Helvetica Neue Light" charset="0"/>
              </a:rPr>
              <a:t>intramuscular injections (↑ hypoglycemia </a:t>
            </a:r>
            <a:r>
              <a:rPr lang="en-US" dirty="0" smtClean="0">
                <a:latin typeface="Helvetica Neue Light" charset="0"/>
                <a:ea typeface="Helvetica Neue Light" charset="0"/>
                <a:cs typeface="Helvetica Neue Light" charset="0"/>
              </a:rPr>
              <a:t>risk)</a:t>
            </a:r>
          </a:p>
          <a:p>
            <a:pPr marL="457200" indent="-457200">
              <a:buClr>
                <a:srgbClr val="0070C0"/>
              </a:buClr>
              <a:buFont typeface="Wingdings" charset="2"/>
              <a:buChar char="§"/>
            </a:pPr>
            <a:r>
              <a:rPr lang="en-US" dirty="0" smtClean="0">
                <a:latin typeface="Helvetica Neue Light" charset="0"/>
                <a:ea typeface="Helvetica Neue Light" charset="0"/>
                <a:cs typeface="Helvetica Neue Light" charset="0"/>
              </a:rPr>
              <a:t>Rotate </a:t>
            </a:r>
            <a:r>
              <a:rPr lang="en-US" dirty="0">
                <a:latin typeface="Helvetica Neue Light" charset="0"/>
                <a:ea typeface="Helvetica Neue Light" charset="0"/>
                <a:cs typeface="Helvetica Neue Light" charset="0"/>
              </a:rPr>
              <a:t>sites within the same region, ≥2–3 cm apart, to prevent lipohypertrophy</a:t>
            </a:r>
            <a:endParaRPr lang="x-none" dirty="0">
              <a:solidFill>
                <a:schemeClr val="tx1">
                  <a:lumMod val="95000"/>
                  <a:lumOff val="5000"/>
                </a:schemeClr>
              </a:solidFill>
            </a:endParaRPr>
          </a:p>
        </p:txBody>
      </p:sp>
    </p:spTree>
    <p:extLst>
      <p:ext uri="{BB962C8B-B14F-4D97-AF65-F5344CB8AC3E}">
        <p14:creationId xmlns:p14="http://schemas.microsoft.com/office/powerpoint/2010/main" val="1509249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endParaRPr lang="x-none" dirty="0">
              <a:solidFill>
                <a:schemeClr val="tx2">
                  <a:lumMod val="75000"/>
                  <a:lumOff val="25000"/>
                </a:schemeClr>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825625"/>
            <a:ext cx="10515600" cy="4351338"/>
          </a:xfrm>
        </p:spPr>
        <p:txBody>
          <a:bodyPr/>
          <a:lstStyle/>
          <a:p>
            <a:pPr marL="0" lvl="0" indent="0">
              <a:buNone/>
            </a:pPr>
            <a:r>
              <a:rPr lang="en-US" sz="2400" dirty="0">
                <a:solidFill>
                  <a:prstClr val="black"/>
                </a:solidFill>
                <a:latin typeface="Helvetica" charset="0"/>
                <a:ea typeface="Helvetica" charset="0"/>
                <a:cs typeface="Helvetica" charset="0"/>
              </a:rPr>
              <a:t>Which of the following factors should be considered when choosing insulin therapy for a patient with diabetes?</a:t>
            </a:r>
          </a:p>
          <a:p>
            <a:pPr marL="0" lvl="0" indent="0">
              <a:buNone/>
            </a:pPr>
            <a:endParaRPr lang="en-US" sz="2400" dirty="0">
              <a:solidFill>
                <a:prstClr val="black"/>
              </a:solidFill>
              <a:latin typeface="Helvetica" charset="0"/>
              <a:ea typeface="Helvetica" charset="0"/>
              <a:cs typeface="Helvetica" charset="0"/>
            </a:endParaRPr>
          </a:p>
          <a:p>
            <a:pPr marL="971550" lvl="1" indent="-514350">
              <a:spcAft>
                <a:spcPts val="600"/>
              </a:spcAft>
              <a:buFont typeface="+mj-lt"/>
              <a:buAutoNum type="alphaLcParenR"/>
            </a:pPr>
            <a:r>
              <a:rPr lang="en-US" dirty="0">
                <a:solidFill>
                  <a:prstClr val="black"/>
                </a:solidFill>
                <a:latin typeface="Helvetica" charset="0"/>
                <a:ea typeface="Helvetica" charset="0"/>
                <a:cs typeface="Helvetica" charset="0"/>
              </a:rPr>
              <a:t>Dose of insulin needed</a:t>
            </a:r>
          </a:p>
          <a:p>
            <a:pPr marL="971550" lvl="1" indent="-514350">
              <a:spcAft>
                <a:spcPts val="600"/>
              </a:spcAft>
              <a:buFont typeface="+mj-lt"/>
              <a:buAutoNum type="alphaLcParenR"/>
            </a:pPr>
            <a:r>
              <a:rPr lang="en-US" dirty="0">
                <a:solidFill>
                  <a:prstClr val="black"/>
                </a:solidFill>
                <a:latin typeface="Helvetica" charset="0"/>
                <a:ea typeface="Helvetica" charset="0"/>
                <a:cs typeface="Helvetica" charset="0"/>
              </a:rPr>
              <a:t>Cost</a:t>
            </a:r>
          </a:p>
          <a:p>
            <a:pPr marL="971550" lvl="1" indent="-514350">
              <a:spcAft>
                <a:spcPts val="600"/>
              </a:spcAft>
              <a:buFont typeface="+mj-lt"/>
              <a:buAutoNum type="alphaLcParenR"/>
            </a:pPr>
            <a:r>
              <a:rPr lang="en-US" dirty="0">
                <a:solidFill>
                  <a:prstClr val="black"/>
                </a:solidFill>
                <a:latin typeface="Helvetica" charset="0"/>
                <a:ea typeface="Helvetica" charset="0"/>
                <a:cs typeface="Helvetica" charset="0"/>
              </a:rPr>
              <a:t>Ease of administration (vials versus pens)</a:t>
            </a:r>
          </a:p>
          <a:p>
            <a:pPr marL="971550" lvl="1" indent="-514350">
              <a:spcAft>
                <a:spcPts val="600"/>
              </a:spcAft>
              <a:buFont typeface="+mj-lt"/>
              <a:buAutoNum type="alphaLcParenR"/>
            </a:pPr>
            <a:r>
              <a:rPr lang="en-US" dirty="0">
                <a:solidFill>
                  <a:prstClr val="black"/>
                </a:solidFill>
                <a:latin typeface="Helvetica" charset="0"/>
                <a:ea typeface="Helvetica" charset="0"/>
                <a:cs typeface="Helvetica" charset="0"/>
              </a:rPr>
              <a:t>Frequency</a:t>
            </a:r>
          </a:p>
          <a:p>
            <a:pPr marL="971550" lvl="1" indent="-514350">
              <a:spcAft>
                <a:spcPts val="600"/>
              </a:spcAft>
              <a:buFont typeface="+mj-lt"/>
              <a:buAutoNum type="alphaLcParenR"/>
            </a:pPr>
            <a:r>
              <a:rPr lang="en-US" dirty="0">
                <a:solidFill>
                  <a:prstClr val="black"/>
                </a:solidFill>
                <a:latin typeface="Helvetica" charset="0"/>
                <a:ea typeface="Helvetica" charset="0"/>
                <a:cs typeface="Helvetica" charset="0"/>
              </a:rPr>
              <a:t>All of the above</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
        <p:nvSpPr>
          <p:cNvPr id="6" name="Rectangle 5">
            <a:extLst>
              <a:ext uri="{FF2B5EF4-FFF2-40B4-BE49-F238E27FC236}">
                <a16:creationId xmlns:a16="http://schemas.microsoft.com/office/drawing/2014/main" xmlns="" id="{915912FA-2F68-484B-BD6B-B8CEF8A8F524}"/>
              </a:ext>
            </a:extLst>
          </p:cNvPr>
          <p:cNvSpPr/>
          <p:nvPr/>
        </p:nvSpPr>
        <p:spPr>
          <a:xfrm>
            <a:off x="1314300" y="4897978"/>
            <a:ext cx="2845207" cy="415636"/>
          </a:xfrm>
          <a:prstGeom prst="rect">
            <a:avLst/>
          </a:prstGeom>
          <a:noFill/>
          <a:ln w="571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
              <a:cs typeface=""/>
            </a:endParaRPr>
          </a:p>
        </p:txBody>
      </p:sp>
    </p:spTree>
    <p:extLst>
      <p:ext uri="{BB962C8B-B14F-4D97-AF65-F5344CB8AC3E}">
        <p14:creationId xmlns:p14="http://schemas.microsoft.com/office/powerpoint/2010/main" val="4703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endParaRPr lang="x-none" dirty="0">
              <a:solidFill>
                <a:schemeClr val="tx2">
                  <a:lumMod val="75000"/>
                  <a:lumOff val="25000"/>
                </a:schemeClr>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825625"/>
            <a:ext cx="10515600" cy="4351338"/>
          </a:xfrm>
        </p:spPr>
        <p:txBody>
          <a:bodyPr/>
          <a:lstStyle/>
          <a:p>
            <a:pPr marL="0" lvl="0" indent="0">
              <a:buNone/>
            </a:pPr>
            <a:r>
              <a:rPr lang="en-US" sz="2400" dirty="0">
                <a:latin typeface="Helvetica" charset="0"/>
                <a:ea typeface="Helvetica" charset="0"/>
                <a:cs typeface="Helvetica" charset="0"/>
              </a:rPr>
              <a:t>A 56-year-old man with T2DM is on metformin ER 2000 mg daily, insulin glargine U-300 at 50 units daily, and </a:t>
            </a:r>
            <a:r>
              <a:rPr lang="en-US" sz="2400" dirty="0" err="1">
                <a:latin typeface="Helvetica" charset="0"/>
                <a:ea typeface="Helvetica" charset="0"/>
                <a:cs typeface="Helvetica" charset="0"/>
              </a:rPr>
              <a:t>liraglutide</a:t>
            </a:r>
            <a:r>
              <a:rPr lang="en-US" sz="2400" dirty="0">
                <a:latin typeface="Helvetica" charset="0"/>
                <a:ea typeface="Helvetica" charset="0"/>
                <a:cs typeface="Helvetica" charset="0"/>
              </a:rPr>
              <a:t> 1.8 mg daily. His A1C is at goal of &lt;7% with no hypoglycemia. Fasting and postprandial BG values are in range. Glargine U-300 is now out of stock and patient is being switched to insulin glargine U-100. What dose of insulin glargine U-100 do you recommend? </a:t>
            </a:r>
          </a:p>
          <a:p>
            <a:pPr marL="0" lvl="0" indent="0">
              <a:spcAft>
                <a:spcPts val="600"/>
              </a:spcAft>
              <a:buNone/>
            </a:pPr>
            <a:endParaRPr lang="en-US" sz="1000" dirty="0">
              <a:latin typeface="Helvetica" charset="0"/>
              <a:ea typeface="Helvetica" charset="0"/>
              <a:cs typeface="Helvetica" charset="0"/>
            </a:endParaRPr>
          </a:p>
          <a:p>
            <a:pPr marL="971550" lvl="1" indent="-514350">
              <a:spcAft>
                <a:spcPts val="600"/>
              </a:spcAft>
              <a:buFont typeface="+mj-lt"/>
              <a:buAutoNum type="alphaLcParenR"/>
            </a:pPr>
            <a:r>
              <a:rPr lang="en-US" dirty="0">
                <a:latin typeface="Helvetica" charset="0"/>
                <a:ea typeface="Helvetica" charset="0"/>
                <a:cs typeface="Helvetica" charset="0"/>
              </a:rPr>
              <a:t>50 units as there is a 1:1 conversion</a:t>
            </a:r>
          </a:p>
          <a:p>
            <a:pPr marL="971550" lvl="1" indent="-514350">
              <a:spcAft>
                <a:spcPts val="600"/>
              </a:spcAft>
              <a:buFont typeface="+mj-lt"/>
              <a:buAutoNum type="alphaLcParenR"/>
            </a:pPr>
            <a:r>
              <a:rPr lang="en-US" dirty="0">
                <a:latin typeface="Helvetica" charset="0"/>
                <a:ea typeface="Helvetica" charset="0"/>
                <a:cs typeface="Helvetica" charset="0"/>
              </a:rPr>
              <a:t>40 units as glargine U-100 is more potent than glargine U-300 </a:t>
            </a:r>
          </a:p>
          <a:p>
            <a:pPr marL="971550" lvl="1" indent="-514350">
              <a:spcAft>
                <a:spcPts val="600"/>
              </a:spcAft>
              <a:buFont typeface="+mj-lt"/>
              <a:buAutoNum type="alphaLcParenR"/>
            </a:pPr>
            <a:r>
              <a:rPr lang="en-US" dirty="0">
                <a:latin typeface="Helvetica" charset="0"/>
                <a:ea typeface="Helvetica" charset="0"/>
                <a:cs typeface="Helvetica" charset="0"/>
              </a:rPr>
              <a:t>60 units as glargine U-100 is less potent that glargine U-300</a:t>
            </a:r>
          </a:p>
          <a:p>
            <a:pPr marL="971550" lvl="1" indent="-514350">
              <a:spcAft>
                <a:spcPts val="600"/>
              </a:spcAft>
              <a:buFont typeface="+mj-lt"/>
              <a:buAutoNum type="alphaLcParenR"/>
            </a:pPr>
            <a:r>
              <a:rPr lang="en-US" dirty="0">
                <a:latin typeface="Helvetica" charset="0"/>
                <a:ea typeface="Helvetica" charset="0"/>
                <a:cs typeface="Helvetica" charset="0"/>
              </a:rPr>
              <a:t>None of the above is correct</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
        <p:nvSpPr>
          <p:cNvPr id="5" name="Rectangle 4">
            <a:extLst>
              <a:ext uri="{FF2B5EF4-FFF2-40B4-BE49-F238E27FC236}">
                <a16:creationId xmlns:a16="http://schemas.microsoft.com/office/drawing/2014/main" xmlns="" id="{2D208290-0586-447A-A449-3A6D2821BCE6}"/>
              </a:ext>
            </a:extLst>
          </p:cNvPr>
          <p:cNvSpPr/>
          <p:nvPr/>
        </p:nvSpPr>
        <p:spPr>
          <a:xfrm>
            <a:off x="1157546" y="4670268"/>
            <a:ext cx="9207371" cy="446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8838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a:xfrm>
            <a:off x="838200" y="391251"/>
            <a:ext cx="10515600" cy="1325563"/>
          </a:xfrm>
        </p:spPr>
        <p:txBody>
          <a:bodyPr/>
          <a:lstStyle/>
          <a:p>
            <a:r>
              <a:rPr lang="en-US" sz="3600">
                <a:solidFill>
                  <a:srgbClr val="FF0000"/>
                </a:solidFill>
                <a:latin typeface="Helvetica" charset="0"/>
                <a:ea typeface="Helvetica" charset="0"/>
                <a:cs typeface="Helvetica" charset="0"/>
              </a:rPr>
              <a:t>Key Points to Remember!</a:t>
            </a:r>
            <a:endParaRPr lang="x-none" dirty="0">
              <a:solidFill>
                <a:schemeClr val="tx2">
                  <a:lumMod val="75000"/>
                  <a:lumOff val="25000"/>
                </a:schemeClr>
              </a:solidFill>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716814"/>
            <a:ext cx="10343606" cy="5121986"/>
          </a:xfrm>
        </p:spPr>
        <p:txBody>
          <a:bodyPr>
            <a:normAutofit/>
          </a:bodyPr>
          <a:lstStyle/>
          <a:p>
            <a:pPr marL="457200" lvl="0" indent="-457200">
              <a:buClr>
                <a:srgbClr val="0070C0"/>
              </a:buClr>
              <a:buFont typeface="Wingdings" charset="2"/>
              <a:buChar char="§"/>
            </a:pPr>
            <a:r>
              <a:rPr lang="en-US" sz="2400" dirty="0">
                <a:solidFill>
                  <a:prstClr val="black"/>
                </a:solidFill>
                <a:latin typeface="Helvetica Neue" charset="0"/>
                <a:ea typeface="Helvetica Neue" charset="0"/>
                <a:cs typeface="Helvetica Neue" charset="0"/>
              </a:rPr>
              <a:t>The impact of insulin products on glucose profiles is determined by their (PK/PD) profiles. </a:t>
            </a:r>
          </a:p>
          <a:p>
            <a:pPr marL="457200" lvl="0" indent="-457200">
              <a:buClr>
                <a:srgbClr val="0070C0"/>
              </a:buClr>
              <a:buFont typeface="Wingdings" charset="2"/>
              <a:buChar char="§"/>
            </a:pPr>
            <a:r>
              <a:rPr lang="en-US" sz="2400" dirty="0">
                <a:solidFill>
                  <a:prstClr val="black"/>
                </a:solidFill>
                <a:latin typeface="Helvetica Neue Medium" charset="0"/>
                <a:ea typeface="Helvetica Neue Medium" charset="0"/>
                <a:cs typeface="Helvetica Neue Medium" charset="0"/>
              </a:rPr>
              <a:t>T1D: </a:t>
            </a:r>
            <a:r>
              <a:rPr lang="en-US" sz="2400" dirty="0">
                <a:solidFill>
                  <a:prstClr val="black"/>
                </a:solidFill>
                <a:latin typeface="Helvetica Neue" charset="0"/>
                <a:ea typeface="Helvetica Neue" charset="0"/>
                <a:cs typeface="Helvetica Neue" charset="0"/>
              </a:rPr>
              <a:t>Typically requires intensive insulin therapy, either through multiple daily injections or an insulin pump</a:t>
            </a:r>
          </a:p>
          <a:p>
            <a:pPr marL="457200" lvl="0" indent="-457200">
              <a:buClr>
                <a:srgbClr val="0070C0"/>
              </a:buClr>
              <a:buFont typeface="Wingdings" charset="2"/>
              <a:buChar char="§"/>
            </a:pPr>
            <a:r>
              <a:rPr lang="en-US" sz="2400" dirty="0">
                <a:solidFill>
                  <a:prstClr val="black"/>
                </a:solidFill>
                <a:latin typeface="Helvetica Neue Medium" charset="0"/>
                <a:ea typeface="Helvetica Neue Medium" charset="0"/>
                <a:cs typeface="Helvetica Neue Medium" charset="0"/>
              </a:rPr>
              <a:t>T2D: </a:t>
            </a:r>
            <a:r>
              <a:rPr lang="en-US" sz="2400" dirty="0">
                <a:solidFill>
                  <a:prstClr val="black"/>
                </a:solidFill>
                <a:latin typeface="Helvetica Neue" charset="0"/>
                <a:ea typeface="Helvetica Neue" charset="0"/>
                <a:cs typeface="Helvetica Neue" charset="0"/>
              </a:rPr>
              <a:t>Insulin is added progressively when non-insulin medications fail to achieve glycemic targets.</a:t>
            </a:r>
          </a:p>
          <a:p>
            <a:pPr marL="457200" lvl="0" indent="-457200">
              <a:buClr>
                <a:srgbClr val="0070C0"/>
              </a:buClr>
              <a:buFont typeface="Wingdings" charset="2"/>
              <a:buChar char="§"/>
            </a:pPr>
            <a:r>
              <a:rPr lang="en-US" sz="2400" dirty="0">
                <a:solidFill>
                  <a:prstClr val="black"/>
                </a:solidFill>
                <a:latin typeface="Helvetica Neue" charset="0"/>
                <a:ea typeface="Helvetica Neue" charset="0"/>
                <a:cs typeface="Helvetica Neue" charset="0"/>
              </a:rPr>
              <a:t>Common Side Effects: These include hypoglycemia, weight gain, injection-site reactions, and lipohypertrophy; education is crucial for management.</a:t>
            </a:r>
          </a:p>
          <a:p>
            <a:pPr marL="457200" lvl="0" indent="-457200">
              <a:buClr>
                <a:srgbClr val="0070C0"/>
              </a:buClr>
              <a:buFont typeface="Wingdings" charset="2"/>
              <a:buChar char="§"/>
            </a:pPr>
            <a:r>
              <a:rPr lang="en-US" sz="2400" dirty="0">
                <a:solidFill>
                  <a:prstClr val="black"/>
                </a:solidFill>
                <a:latin typeface="Helvetica Neue" charset="0"/>
                <a:ea typeface="Helvetica Neue" charset="0"/>
                <a:cs typeface="Helvetica Neue" charset="0"/>
              </a:rPr>
              <a:t>Considerations for Insulin Selection: Factors include diabetes type (T1D vs. T2D), PK/PD properties, total insulin needs, insulin resistance, injection frequency, and cost.</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Tree>
    <p:extLst>
      <p:ext uri="{BB962C8B-B14F-4D97-AF65-F5344CB8AC3E}">
        <p14:creationId xmlns:p14="http://schemas.microsoft.com/office/powerpoint/2010/main" val="8108855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12">
            <a:extLst>
              <a:ext uri="{FF2B5EF4-FFF2-40B4-BE49-F238E27FC236}">
                <a16:creationId xmlns="" xmlns:a16="http://schemas.microsoft.com/office/drawing/2014/main" id="{FB840CFE-BCB7-45D5-B352-157DDBF9BBE9}"/>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645ECB74-175B-15F2-803C-07E7A79FD7B5}"/>
              </a:ext>
            </a:extLst>
          </p:cNvPr>
          <p:cNvSpPr>
            <a:spLocks noGrp="1"/>
          </p:cNvSpPr>
          <p:nvPr>
            <p:ph type="title"/>
          </p:nvPr>
        </p:nvSpPr>
        <p:spPr/>
        <p:txBody>
          <a:bodyPr/>
          <a:lstStyle/>
          <a:p>
            <a:r>
              <a:rPr lang="en-US" dirty="0">
                <a:solidFill>
                  <a:srgbClr val="0070C0"/>
                </a:solidFill>
                <a:latin typeface="Helvetica Neue" charset="0"/>
                <a:ea typeface="Helvetica Neue" charset="0"/>
                <a:cs typeface="Helvetica Neue" charset="0"/>
              </a:rPr>
              <a:t>References </a:t>
            </a:r>
            <a:endParaRPr lang="x-none" dirty="0">
              <a:solidFill>
                <a:srgbClr val="0070C0"/>
              </a:solidFill>
              <a:latin typeface="Helvetica Neue" charset="0"/>
              <a:ea typeface="Helvetica Neue" charset="0"/>
              <a:cs typeface="Helvetica Neue" charset="0"/>
            </a:endParaRPr>
          </a:p>
        </p:txBody>
      </p:sp>
      <p:sp>
        <p:nvSpPr>
          <p:cNvPr id="4" name="Content Placeholder 3">
            <a:extLst>
              <a:ext uri="{FF2B5EF4-FFF2-40B4-BE49-F238E27FC236}">
                <a16:creationId xmlns="" xmlns:a16="http://schemas.microsoft.com/office/drawing/2014/main" id="{89A8D18C-81E8-5891-0AAD-9ECD52A070CF}"/>
              </a:ext>
            </a:extLst>
          </p:cNvPr>
          <p:cNvSpPr>
            <a:spLocks noGrp="1"/>
          </p:cNvSpPr>
          <p:nvPr>
            <p:ph sz="half" idx="1"/>
          </p:nvPr>
        </p:nvSpPr>
        <p:spPr>
          <a:xfrm>
            <a:off x="838200" y="1825625"/>
            <a:ext cx="10515600" cy="4351338"/>
          </a:xfrm>
        </p:spPr>
        <p:txBody>
          <a:bodyPr>
            <a:normAutofit fontScale="92500" lnSpcReduction="10000"/>
          </a:bodyPr>
          <a:lstStyle/>
          <a:p>
            <a:pPr marL="457200" indent="-457200">
              <a:buClr>
                <a:srgbClr val="0070C0"/>
              </a:buClr>
              <a:buFont typeface="Wingdings" charset="2"/>
              <a:buChar char="§"/>
            </a:pPr>
            <a:r>
              <a:rPr lang="en-US" dirty="0">
                <a:latin typeface="Helvetica Neue" charset="0"/>
                <a:ea typeface="Helvetica Neue" charset="0"/>
                <a:cs typeface="Helvetica Neue" charset="0"/>
              </a:rPr>
              <a:t>Insulin Pumps and Continuous Glucose Monitoring Made Easy 2017.</a:t>
            </a:r>
          </a:p>
          <a:p>
            <a:pPr marL="457200" indent="-457200">
              <a:buClr>
                <a:srgbClr val="0070C0"/>
              </a:buClr>
              <a:buFont typeface="Wingdings" charset="2"/>
              <a:buChar char="§"/>
            </a:pPr>
            <a:r>
              <a:rPr lang="en-US" dirty="0">
                <a:latin typeface="Helvetica Neue" charset="0"/>
                <a:ea typeface="Helvetica Neue" charset="0"/>
                <a:cs typeface="Helvetica Neue" charset="0"/>
              </a:rPr>
              <a:t>Anderson SL, Trujillo JM, Anderson JE, </a:t>
            </a:r>
            <a:r>
              <a:rPr lang="en-US" dirty="0" err="1">
                <a:latin typeface="Helvetica Neue" charset="0"/>
                <a:ea typeface="Helvetica Neue" charset="0"/>
                <a:cs typeface="Helvetica Neue" charset="0"/>
              </a:rPr>
              <a:t>Tanenberg</a:t>
            </a:r>
            <a:r>
              <a:rPr lang="en-US" dirty="0">
                <a:latin typeface="Helvetica Neue" charset="0"/>
                <a:ea typeface="Helvetica Neue" charset="0"/>
                <a:cs typeface="Helvetica Neue" charset="0"/>
              </a:rPr>
              <a:t> RJ. Switching basal insulins in type 2 diabetes: practical recommendations for health care providers. Postgrad Med. 2018;130(2):229–238.</a:t>
            </a:r>
          </a:p>
          <a:p>
            <a:pPr marL="457200" indent="-457200">
              <a:buClr>
                <a:srgbClr val="0070C0"/>
              </a:buClr>
              <a:buFont typeface="Wingdings" charset="2"/>
              <a:buChar char="§"/>
            </a:pPr>
            <a:r>
              <a:rPr lang="en-US" dirty="0">
                <a:latin typeface="Helvetica Neue" charset="0"/>
                <a:ea typeface="Helvetica Neue" charset="0"/>
                <a:cs typeface="Helvetica Neue" charset="0"/>
              </a:rPr>
              <a:t>Patel D, Triplett C, Trujillo J. Appropriate titration of basal insulin in type 2 diabetes and the potential role of the pharmacist. </a:t>
            </a:r>
            <a:r>
              <a:rPr lang="en-US" dirty="0" err="1">
                <a:latin typeface="Helvetica Neue" charset="0"/>
                <a:ea typeface="Helvetica Neue" charset="0"/>
                <a:cs typeface="Helvetica Neue" charset="0"/>
              </a:rPr>
              <a:t>Adv</a:t>
            </a:r>
            <a:r>
              <a:rPr lang="en-US" dirty="0">
                <a:latin typeface="Helvetica Neue" charset="0"/>
                <a:ea typeface="Helvetica Neue" charset="0"/>
                <a:cs typeface="Helvetica Neue" charset="0"/>
              </a:rPr>
              <a:t> Ther.2019;36:1031–1051.</a:t>
            </a:r>
          </a:p>
          <a:p>
            <a:pPr marL="457200" indent="-457200">
              <a:buClr>
                <a:srgbClr val="0070C0"/>
              </a:buClr>
              <a:buFont typeface="Wingdings" charset="2"/>
              <a:buChar char="§"/>
            </a:pPr>
            <a:r>
              <a:rPr lang="en-US" dirty="0">
                <a:latin typeface="Helvetica Neue" charset="0"/>
                <a:ea typeface="Helvetica Neue" charset="0"/>
                <a:cs typeface="Helvetica Neue" charset="0"/>
              </a:rPr>
              <a:t>American Diabetes Association. 9. Pharmacologic approaches to glycemic treatment: Standards of medical care in diabetes – 2025. Diabetes Care.</a:t>
            </a:r>
          </a:p>
          <a:p>
            <a:pPr marL="228600" indent="-228600" algn="l" defTabSz="914400" rtl="0" eaLnBrk="1" latinLnBrk="0" hangingPunct="1">
              <a:lnSpc>
                <a:spcPct val="90000"/>
              </a:lnSpc>
              <a:spcBef>
                <a:spcPts val="1000"/>
              </a:spcBef>
              <a:buFont typeface="Arial" panose="020B0604020202020204" pitchFamily="34" charset="0"/>
              <a:buChar char="•"/>
            </a:pPr>
            <a:endParaRPr lang="x-none" dirty="0">
              <a:solidFill>
                <a:schemeClr val="tx1">
                  <a:lumMod val="95000"/>
                  <a:lumOff val="5000"/>
                </a:schemeClr>
              </a:solidFill>
            </a:endParaRPr>
          </a:p>
        </p:txBody>
      </p:sp>
    </p:spTree>
    <p:extLst>
      <p:ext uri="{BB962C8B-B14F-4D97-AF65-F5344CB8AC3E}">
        <p14:creationId xmlns:p14="http://schemas.microsoft.com/office/powerpoint/2010/main" val="14411961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 xmlns:a16="http://schemas.microsoft.com/office/drawing/2014/main" id="{0AC88369-51DE-4A1A-B7D8-B2D05F759E54}"/>
              </a:ext>
            </a:extLst>
          </p:cNvPr>
          <p:cNvPicPr>
            <a:picLocks noChangeAspect="1"/>
          </p:cNvPicPr>
          <p:nvPr/>
        </p:nvPicPr>
        <p:blipFill>
          <a:blip r:embed="rId2"/>
          <a:stretch>
            <a:fillRect/>
          </a:stretch>
        </p:blipFill>
        <p:spPr>
          <a:xfrm>
            <a:off x="0" y="0"/>
            <a:ext cx="12192000" cy="6967470"/>
          </a:xfrm>
          <a:prstGeom prst="rect">
            <a:avLst/>
          </a:prstGeom>
        </p:spPr>
      </p:pic>
    </p:spTree>
    <p:extLst>
      <p:ext uri="{BB962C8B-B14F-4D97-AF65-F5344CB8AC3E}">
        <p14:creationId xmlns:p14="http://schemas.microsoft.com/office/powerpoint/2010/main" val="2234540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lstStyle/>
          <a:p>
            <a:pPr algn="l" rtl="0"/>
            <a:r>
              <a:rPr lang="en-US" sz="4000" dirty="0">
                <a:solidFill>
                  <a:srgbClr val="0070C0"/>
                </a:solidFill>
                <a:latin typeface="Helvetica" charset="0"/>
                <a:ea typeface="Helvetica" charset="0"/>
                <a:cs typeface="Helvetica" charset="0"/>
              </a:rPr>
              <a:t>HISTORY &amp; BACKGROUND</a:t>
            </a:r>
            <a:endParaRPr lang="x-none"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p:txBody>
          <a:bodyPr>
            <a:normAutofit/>
          </a:bodyPr>
          <a:lstStyle/>
          <a:p>
            <a:pPr marL="0" lvl="0" indent="0" algn="l" rtl="0">
              <a:lnSpc>
                <a:spcPct val="150000"/>
              </a:lnSpc>
              <a:spcBef>
                <a:spcPts val="0"/>
              </a:spcBef>
              <a:buClr>
                <a:srgbClr val="FF0000"/>
              </a:buClr>
              <a:buNone/>
            </a:pPr>
            <a:r>
              <a:rPr lang="en-US" sz="2400" dirty="0">
                <a:solidFill>
                  <a:prstClr val="black"/>
                </a:solidFill>
                <a:latin typeface="Helvetica" charset="0"/>
                <a:ea typeface="Helvetica" charset="0"/>
                <a:cs typeface="Helvetica" charset="0"/>
              </a:rPr>
              <a:t>First insulin injection was given to a 14-year-old Leonard Thompson in January 22, 1922 in Toronto, Canada for the treatment of type 1 diabetes.</a:t>
            </a:r>
          </a:p>
          <a:p>
            <a:pPr marL="285750" lvl="0" indent="-285750" algn="l" rtl="0">
              <a:lnSpc>
                <a:spcPct val="150000"/>
              </a:lnSpc>
              <a:spcBef>
                <a:spcPts val="0"/>
              </a:spcBef>
              <a:buClr>
                <a:srgbClr val="FF0000"/>
              </a:buClr>
            </a:pPr>
            <a:endParaRPr lang="en-US" sz="2400" dirty="0">
              <a:solidFill>
                <a:prstClr val="black"/>
              </a:solidFill>
              <a:latin typeface="Helvetica" charset="0"/>
              <a:ea typeface="Helvetica" charset="0"/>
              <a:cs typeface="Helvetica" charset="0"/>
            </a:endParaRPr>
          </a:p>
          <a:p>
            <a:pPr marL="285750" lvl="0" indent="-285750" algn="l" rtl="0">
              <a:lnSpc>
                <a:spcPct val="150000"/>
              </a:lnSpc>
              <a:spcBef>
                <a:spcPts val="0"/>
              </a:spcBef>
              <a:buClr>
                <a:srgbClr val="FF0000"/>
              </a:buClr>
            </a:pPr>
            <a:r>
              <a:rPr lang="en-US" sz="2400" dirty="0">
                <a:solidFill>
                  <a:prstClr val="black"/>
                </a:solidFill>
                <a:latin typeface="Helvetica" charset="0"/>
                <a:ea typeface="Helvetica" charset="0"/>
                <a:cs typeface="Helvetica" charset="0"/>
              </a:rPr>
              <a:t>First injection caused an allergic reaction due to impurity</a:t>
            </a:r>
          </a:p>
          <a:p>
            <a:pPr marL="285750" lvl="0" indent="-285750" algn="l" rtl="0">
              <a:lnSpc>
                <a:spcPct val="150000"/>
              </a:lnSpc>
              <a:spcBef>
                <a:spcPts val="0"/>
              </a:spcBef>
              <a:buClr>
                <a:srgbClr val="FF0000"/>
              </a:buClr>
            </a:pPr>
            <a:r>
              <a:rPr lang="en-US" sz="2400" dirty="0">
                <a:solidFill>
                  <a:prstClr val="black"/>
                </a:solidFill>
                <a:latin typeface="Helvetica" charset="0"/>
                <a:ea typeface="Helvetica" charset="0"/>
                <a:cs typeface="Helvetica" charset="0"/>
              </a:rPr>
              <a:t>Second injection was successful</a:t>
            </a:r>
          </a:p>
          <a:p>
            <a:pPr marL="285750" lvl="0" indent="-285750" algn="l" rtl="0">
              <a:lnSpc>
                <a:spcPct val="150000"/>
              </a:lnSpc>
              <a:spcBef>
                <a:spcPts val="0"/>
              </a:spcBef>
              <a:buClr>
                <a:srgbClr val="FF0000"/>
              </a:buClr>
            </a:pPr>
            <a:r>
              <a:rPr lang="en-US" sz="2400" dirty="0">
                <a:solidFill>
                  <a:prstClr val="black"/>
                </a:solidFill>
                <a:latin typeface="Helvetica" charset="0"/>
                <a:ea typeface="Helvetica" charset="0"/>
                <a:cs typeface="Helvetica" charset="0"/>
              </a:rPr>
              <a:t>Continued to take insulin for ~13 more years before dying from pneumonia at age of around 26</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92628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lstStyle/>
          <a:p>
            <a:pPr algn="l" rtl="0"/>
            <a:r>
              <a:rPr lang="en-US" sz="4000" dirty="0">
                <a:solidFill>
                  <a:srgbClr val="0070C0"/>
                </a:solidFill>
                <a:latin typeface="Helvetica" charset="0"/>
                <a:ea typeface="Helvetica" charset="0"/>
                <a:cs typeface="Helvetica" charset="0"/>
              </a:rPr>
              <a:t>Diabetes Spectrum and insulin use </a:t>
            </a:r>
            <a:endParaRPr lang="x-none" dirty="0">
              <a:solidFill>
                <a:srgbClr val="0070C0"/>
              </a:solidFill>
            </a:endParaRPr>
          </a:p>
        </p:txBody>
      </p:sp>
      <p:graphicFrame>
        <p:nvGraphicFramePr>
          <p:cNvPr id="5" name="Content Placeholder 3">
            <a:extLst>
              <a:ext uri="{FF2B5EF4-FFF2-40B4-BE49-F238E27FC236}">
                <a16:creationId xmlns:a16="http://schemas.microsoft.com/office/drawing/2014/main" xmlns="" id="{FFD87F02-6D33-8C49-A59B-B651AC3B3560}"/>
              </a:ext>
            </a:extLst>
          </p:cNvPr>
          <p:cNvGraphicFramePr>
            <a:graphicFrameLocks noGrp="1"/>
          </p:cNvGraphicFramePr>
          <p:nvPr>
            <p:ph idx="1"/>
            <p:extLst>
              <p:ext uri="{D42A27DB-BD31-4B8C-83A1-F6EECF244321}">
                <p14:modId xmlns:p14="http://schemas.microsoft.com/office/powerpoint/2010/main" val="2172809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3063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p:txBody>
          <a:bodyPr/>
          <a:lstStyle/>
          <a:p>
            <a:pPr algn="l" rtl="0"/>
            <a:r>
              <a:rPr lang="en-US" sz="4000" dirty="0">
                <a:solidFill>
                  <a:srgbClr val="0070C0"/>
                </a:solidFill>
                <a:latin typeface="Helvetica" charset="0"/>
                <a:ea typeface="Helvetica" charset="0"/>
                <a:cs typeface="Helvetica" charset="0"/>
              </a:rPr>
              <a:t>Insulin modes of delivery </a:t>
            </a:r>
            <a:endParaRPr lang="x-none"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p:txBody>
          <a:body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pic>
        <p:nvPicPr>
          <p:cNvPr id="10" name="Content Placeholder 3">
            <a:extLst>
              <a:ext uri="{FF2B5EF4-FFF2-40B4-BE49-F238E27FC236}">
                <a16:creationId xmlns:a16="http://schemas.microsoft.com/office/drawing/2014/main" xmlns="" id="{E14E77AE-9568-FB49-8A19-44A63D83072F}"/>
              </a:ext>
            </a:extLst>
          </p:cNvPr>
          <p:cNvPicPr>
            <a:picLocks noChangeAspect="1"/>
          </p:cNvPicPr>
          <p:nvPr/>
        </p:nvPicPr>
        <p:blipFill>
          <a:blip r:embed="rId3"/>
          <a:stretch>
            <a:fillRect/>
          </a:stretch>
        </p:blipFill>
        <p:spPr>
          <a:xfrm>
            <a:off x="2236528" y="1730546"/>
            <a:ext cx="3212436" cy="2179912"/>
          </a:xfrm>
          <a:prstGeom prst="rect">
            <a:avLst/>
          </a:prstGeom>
        </p:spPr>
      </p:pic>
      <p:pic>
        <p:nvPicPr>
          <p:cNvPr id="11" name="Picture 10">
            <a:extLst>
              <a:ext uri="{FF2B5EF4-FFF2-40B4-BE49-F238E27FC236}">
                <a16:creationId xmlns:a16="http://schemas.microsoft.com/office/drawing/2014/main" xmlns="" id="{D647CAD7-036F-0B47-B09C-D1243E793CFF}"/>
              </a:ext>
            </a:extLst>
          </p:cNvPr>
          <p:cNvPicPr>
            <a:picLocks noChangeAspect="1"/>
          </p:cNvPicPr>
          <p:nvPr/>
        </p:nvPicPr>
        <p:blipFill>
          <a:blip r:embed="rId4"/>
          <a:stretch>
            <a:fillRect/>
          </a:stretch>
        </p:blipFill>
        <p:spPr>
          <a:xfrm>
            <a:off x="6342444" y="1690687"/>
            <a:ext cx="3212436" cy="226604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444" y="4303793"/>
            <a:ext cx="3155331" cy="214116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528" y="4218990"/>
            <a:ext cx="3212436" cy="2225965"/>
          </a:xfrm>
          <a:prstGeom prst="rect">
            <a:avLst/>
          </a:prstGeom>
        </p:spPr>
      </p:pic>
    </p:spTree>
    <p:extLst>
      <p:ext uri="{BB962C8B-B14F-4D97-AF65-F5344CB8AC3E}">
        <p14:creationId xmlns:p14="http://schemas.microsoft.com/office/powerpoint/2010/main" val="1307354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عنصر نائب للمحتوى 12">
            <a:extLst>
              <a:ext uri="{FF2B5EF4-FFF2-40B4-BE49-F238E27FC236}">
                <a16:creationId xmlns="" xmlns:a16="http://schemas.microsoft.com/office/drawing/2014/main" id="{969E98D2-483C-4E4A-9400-F7A7930E6F54}"/>
              </a:ext>
            </a:extLst>
          </p:cNvPr>
          <p:cNvPicPr>
            <a:picLocks noChangeAspect="1"/>
          </p:cNvPicPr>
          <p:nvPr/>
        </p:nvPicPr>
        <p:blipFill>
          <a:blip r:embed="rId2"/>
          <a:stretch>
            <a:fillRect/>
          </a:stretch>
        </p:blipFill>
        <p:spPr>
          <a:xfrm>
            <a:off x="0" y="0"/>
            <a:ext cx="12192000" cy="6838800"/>
          </a:xfrm>
          <a:prstGeom prst="rect">
            <a:avLst/>
          </a:prstGeom>
        </p:spPr>
      </p:pic>
      <p:sp>
        <p:nvSpPr>
          <p:cNvPr id="2" name="Title 1">
            <a:extLst>
              <a:ext uri="{FF2B5EF4-FFF2-40B4-BE49-F238E27FC236}">
                <a16:creationId xmlns="" xmlns:a16="http://schemas.microsoft.com/office/drawing/2014/main" id="{538CE520-1552-46CF-DA96-D424A520DC70}"/>
              </a:ext>
            </a:extLst>
          </p:cNvPr>
          <p:cNvSpPr>
            <a:spLocks noGrp="1"/>
          </p:cNvSpPr>
          <p:nvPr>
            <p:ph type="title"/>
          </p:nvPr>
        </p:nvSpPr>
        <p:spPr>
          <a:xfrm>
            <a:off x="838200" y="501006"/>
            <a:ext cx="10515600" cy="1325563"/>
          </a:xfrm>
        </p:spPr>
        <p:txBody>
          <a:bodyPr>
            <a:noAutofit/>
          </a:bodyPr>
          <a:lstStyle/>
          <a:p>
            <a:pPr lvl="0" algn="l" rtl="0">
              <a:lnSpc>
                <a:spcPct val="100000"/>
              </a:lnSpc>
              <a:spcBef>
                <a:spcPts val="0"/>
              </a:spcBef>
            </a:pPr>
            <a:r>
              <a:rPr lang="en-US" sz="3600" dirty="0" smtClean="0">
                <a:solidFill>
                  <a:srgbClr val="0070C0"/>
                </a:solidFill>
                <a:latin typeface="Helvetica" charset="0"/>
                <a:ea typeface="Helvetica" charset="0"/>
                <a:cs typeface="Helvetica" charset="0"/>
              </a:rPr>
              <a:t/>
            </a:r>
            <a:br>
              <a:rPr lang="en-US" sz="3600" dirty="0" smtClean="0">
                <a:solidFill>
                  <a:srgbClr val="0070C0"/>
                </a:solidFill>
                <a:latin typeface="Helvetica" charset="0"/>
                <a:ea typeface="Helvetica" charset="0"/>
                <a:cs typeface="Helvetica" charset="0"/>
              </a:rPr>
            </a:br>
            <a:r>
              <a:rPr lang="en-US" sz="3600" dirty="0" smtClean="0">
                <a:solidFill>
                  <a:srgbClr val="0070C0"/>
                </a:solidFill>
                <a:latin typeface="Helvetica" charset="0"/>
                <a:ea typeface="Helvetica" charset="0"/>
                <a:cs typeface="Helvetica" charset="0"/>
              </a:rPr>
              <a:t>Important </a:t>
            </a:r>
            <a:r>
              <a:rPr lang="en-US" sz="3600" dirty="0">
                <a:solidFill>
                  <a:srgbClr val="0070C0"/>
                </a:solidFill>
                <a:latin typeface="Helvetica" charset="0"/>
                <a:ea typeface="Helvetica" charset="0"/>
                <a:cs typeface="Helvetica" charset="0"/>
              </a:rPr>
              <a:t>factors when choosing Insulin</a:t>
            </a:r>
            <a:br>
              <a:rPr lang="en-US" sz="3600" dirty="0">
                <a:solidFill>
                  <a:srgbClr val="0070C0"/>
                </a:solidFill>
                <a:latin typeface="Helvetica" charset="0"/>
                <a:ea typeface="Helvetica" charset="0"/>
                <a:cs typeface="Helvetica" charset="0"/>
              </a:rPr>
            </a:br>
            <a:endParaRPr lang="x-none" sz="3600" dirty="0">
              <a:solidFill>
                <a:srgbClr val="0070C0"/>
              </a:solidFill>
            </a:endParaRPr>
          </a:p>
        </p:txBody>
      </p:sp>
      <p:sp>
        <p:nvSpPr>
          <p:cNvPr id="4" name="عنصر نائب للمحتوى 3">
            <a:extLst>
              <a:ext uri="{FF2B5EF4-FFF2-40B4-BE49-F238E27FC236}">
                <a16:creationId xmlns="" xmlns:a16="http://schemas.microsoft.com/office/drawing/2014/main" id="{845AA664-C0E3-4190-B36F-E5C2942ADC48}"/>
              </a:ext>
            </a:extLst>
          </p:cNvPr>
          <p:cNvSpPr>
            <a:spLocks noGrp="1"/>
          </p:cNvSpPr>
          <p:nvPr>
            <p:ph idx="1"/>
          </p:nvPr>
        </p:nvSpPr>
        <p:spPr>
          <a:xfrm>
            <a:off x="942987" y="1826569"/>
            <a:ext cx="10515600" cy="435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grpSp>
        <p:nvGrpSpPr>
          <p:cNvPr id="31" name="Group 30">
            <a:extLst>
              <a:ext uri="{FF2B5EF4-FFF2-40B4-BE49-F238E27FC236}">
                <a16:creationId xmlns:a16="http://schemas.microsoft.com/office/drawing/2014/main" xmlns="" id="{633D6D6B-14F5-4A48-A28B-99893B3C6C42}"/>
              </a:ext>
            </a:extLst>
          </p:cNvPr>
          <p:cNvGrpSpPr/>
          <p:nvPr/>
        </p:nvGrpSpPr>
        <p:grpSpPr>
          <a:xfrm>
            <a:off x="2140257" y="1891862"/>
            <a:ext cx="1747507" cy="2008628"/>
            <a:chOff x="1750059" y="95"/>
            <a:chExt cx="1747507" cy="2008628"/>
          </a:xfrm>
        </p:grpSpPr>
        <p:sp>
          <p:nvSpPr>
            <p:cNvPr id="32" name="Hexagon 31">
              <a:extLst>
                <a:ext uri="{FF2B5EF4-FFF2-40B4-BE49-F238E27FC236}">
                  <a16:creationId xmlns:a16="http://schemas.microsoft.com/office/drawing/2014/main" xmlns="" id="{D5A35393-CFF5-444F-B0E5-AFCF18A663C4}"/>
                </a:ext>
              </a:extLst>
            </p:cNvPr>
            <p:cNvSpPr/>
            <p:nvPr/>
          </p:nvSpPr>
          <p:spPr>
            <a:xfrm rot="5400000">
              <a:off x="1619499" y="130656"/>
              <a:ext cx="2008628" cy="1747506"/>
            </a:xfrm>
            <a:prstGeom prst="hexagon">
              <a:avLst>
                <a:gd name="adj" fmla="val 25000"/>
                <a:gd name="vf" fmla="val 115470"/>
              </a:avLst>
            </a:prstGeom>
            <a:gradFill rotWithShape="1">
              <a:gsLst>
                <a:gs pos="0">
                  <a:srgbClr val="196B24">
                    <a:hueOff val="0"/>
                    <a:satOff val="0"/>
                    <a:lumOff val="0"/>
                    <a:alphaOff val="0"/>
                    <a:satMod val="103000"/>
                    <a:lumMod val="102000"/>
                    <a:tint val="94000"/>
                  </a:srgbClr>
                </a:gs>
                <a:gs pos="50000">
                  <a:srgbClr val="196B24">
                    <a:hueOff val="0"/>
                    <a:satOff val="0"/>
                    <a:lumOff val="0"/>
                    <a:alphaOff val="0"/>
                    <a:satMod val="110000"/>
                    <a:lumMod val="100000"/>
                    <a:shade val="100000"/>
                  </a:srgbClr>
                </a:gs>
                <a:gs pos="100000">
                  <a:srgbClr val="196B2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smtClean="0">
                <a:ln>
                  <a:noFill/>
                </a:ln>
                <a:solidFill>
                  <a:prstClr val="white"/>
                </a:solidFill>
                <a:effectLst/>
                <a:uLnTx/>
                <a:uFillTx/>
                <a:latin typeface="Calibri" panose="020F0502020204030204"/>
                <a:ea typeface=""/>
                <a:cs typeface=""/>
              </a:endParaRPr>
            </a:p>
          </p:txBody>
        </p:sp>
        <p:sp>
          <p:nvSpPr>
            <p:cNvPr id="33" name="Hexagon 4">
              <a:extLst>
                <a:ext uri="{FF2B5EF4-FFF2-40B4-BE49-F238E27FC236}">
                  <a16:creationId xmlns:a16="http://schemas.microsoft.com/office/drawing/2014/main" xmlns="" id="{F785BA75-5450-3643-9F78-E63A9F8CFC5F}"/>
                </a:ext>
              </a:extLst>
            </p:cNvPr>
            <p:cNvSpPr txBox="1"/>
            <p:nvPr/>
          </p:nvSpPr>
          <p:spPr>
            <a:xfrm>
              <a:off x="1750059" y="181391"/>
              <a:ext cx="1747505" cy="1674356"/>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
                  <a:cs typeface=""/>
                </a:rPr>
                <a:t>Patient’s adherence history</a:t>
              </a:r>
            </a:p>
          </p:txBody>
        </p:sp>
      </p:grpSp>
      <p:grpSp>
        <p:nvGrpSpPr>
          <p:cNvPr id="34" name="Group 33">
            <a:extLst>
              <a:ext uri="{FF2B5EF4-FFF2-40B4-BE49-F238E27FC236}">
                <a16:creationId xmlns:a16="http://schemas.microsoft.com/office/drawing/2014/main" xmlns="" id="{80AA8769-FA7F-5F4D-B95A-3E3C5EE58BFB}"/>
              </a:ext>
            </a:extLst>
          </p:cNvPr>
          <p:cNvGrpSpPr/>
          <p:nvPr/>
        </p:nvGrpSpPr>
        <p:grpSpPr>
          <a:xfrm>
            <a:off x="8059571" y="1860485"/>
            <a:ext cx="1747506" cy="2008628"/>
            <a:chOff x="4577405" y="1705019"/>
            <a:chExt cx="1747506" cy="2008628"/>
          </a:xfrm>
        </p:grpSpPr>
        <p:sp>
          <p:nvSpPr>
            <p:cNvPr id="35" name="Hexagon 34">
              <a:extLst>
                <a:ext uri="{FF2B5EF4-FFF2-40B4-BE49-F238E27FC236}">
                  <a16:creationId xmlns:a16="http://schemas.microsoft.com/office/drawing/2014/main" xmlns="" id="{3D62A0F3-DB89-A349-8BDA-3716144219A1}"/>
                </a:ext>
              </a:extLst>
            </p:cNvPr>
            <p:cNvSpPr/>
            <p:nvPr/>
          </p:nvSpPr>
          <p:spPr>
            <a:xfrm rot="5400000">
              <a:off x="4446844" y="1835580"/>
              <a:ext cx="2008628" cy="1747506"/>
            </a:xfrm>
            <a:prstGeom prst="hexagon">
              <a:avLst>
                <a:gd name="adj" fmla="val 25000"/>
                <a:gd name="vf" fmla="val 115470"/>
              </a:avLst>
            </a:prstGeom>
            <a:gradFill rotWithShape="1">
              <a:gsLst>
                <a:gs pos="0">
                  <a:srgbClr val="A02B93">
                    <a:hueOff val="0"/>
                    <a:satOff val="0"/>
                    <a:lumOff val="0"/>
                    <a:alphaOff val="0"/>
                    <a:satMod val="103000"/>
                    <a:lumMod val="102000"/>
                    <a:tint val="94000"/>
                  </a:srgbClr>
                </a:gs>
                <a:gs pos="50000">
                  <a:srgbClr val="A02B93">
                    <a:hueOff val="0"/>
                    <a:satOff val="0"/>
                    <a:lumOff val="0"/>
                    <a:alphaOff val="0"/>
                    <a:satMod val="110000"/>
                    <a:lumMod val="100000"/>
                    <a:shade val="100000"/>
                  </a:srgbClr>
                </a:gs>
                <a:gs pos="100000">
                  <a:srgbClr val="A02B93">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smtClean="0">
                <a:ln>
                  <a:noFill/>
                </a:ln>
                <a:solidFill>
                  <a:prstClr val="white"/>
                </a:solidFill>
                <a:effectLst/>
                <a:uLnTx/>
                <a:uFillTx/>
                <a:latin typeface="Calibri" panose="020F0502020204030204"/>
                <a:ea typeface=""/>
                <a:cs typeface=""/>
              </a:endParaRPr>
            </a:p>
          </p:txBody>
        </p:sp>
        <p:sp>
          <p:nvSpPr>
            <p:cNvPr id="36" name="Hexagon 4">
              <a:extLst>
                <a:ext uri="{FF2B5EF4-FFF2-40B4-BE49-F238E27FC236}">
                  <a16:creationId xmlns:a16="http://schemas.microsoft.com/office/drawing/2014/main" xmlns="" id="{2499C141-4F15-8B47-B6F6-78ED8531F170}"/>
                </a:ext>
              </a:extLst>
            </p:cNvPr>
            <p:cNvSpPr txBox="1"/>
            <p:nvPr/>
          </p:nvSpPr>
          <p:spPr>
            <a:xfrm>
              <a:off x="4577405" y="1886315"/>
              <a:ext cx="1747506" cy="1674355"/>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
                  <a:cs typeface=""/>
                </a:rPr>
                <a:t>Dexterity</a:t>
              </a:r>
            </a:p>
          </p:txBody>
        </p:sp>
      </p:grpSp>
      <p:grpSp>
        <p:nvGrpSpPr>
          <p:cNvPr id="37" name="Group 36">
            <a:extLst>
              <a:ext uri="{FF2B5EF4-FFF2-40B4-BE49-F238E27FC236}">
                <a16:creationId xmlns:a16="http://schemas.microsoft.com/office/drawing/2014/main" xmlns="" id="{54482C4B-6A1A-F949-AC78-E87B13816685}"/>
              </a:ext>
            </a:extLst>
          </p:cNvPr>
          <p:cNvGrpSpPr/>
          <p:nvPr/>
        </p:nvGrpSpPr>
        <p:grpSpPr>
          <a:xfrm>
            <a:off x="4082634" y="1906022"/>
            <a:ext cx="1747509" cy="2008628"/>
            <a:chOff x="3637364" y="3409942"/>
            <a:chExt cx="1747509" cy="2008628"/>
          </a:xfrm>
        </p:grpSpPr>
        <p:sp>
          <p:nvSpPr>
            <p:cNvPr id="38" name="Hexagon 37">
              <a:extLst>
                <a:ext uri="{FF2B5EF4-FFF2-40B4-BE49-F238E27FC236}">
                  <a16:creationId xmlns:a16="http://schemas.microsoft.com/office/drawing/2014/main" xmlns="" id="{DC04D953-4388-9F4D-B9EA-52DEBF417C6C}"/>
                </a:ext>
              </a:extLst>
            </p:cNvPr>
            <p:cNvSpPr/>
            <p:nvPr/>
          </p:nvSpPr>
          <p:spPr>
            <a:xfrm rot="5400000">
              <a:off x="3506806" y="3540503"/>
              <a:ext cx="2008628" cy="1747506"/>
            </a:xfrm>
            <a:prstGeom prst="hexagon">
              <a:avLst>
                <a:gd name="adj" fmla="val 25000"/>
                <a:gd name="vf" fmla="val 115470"/>
              </a:avLst>
            </a:prstGeom>
            <a:gradFill rotWithShape="1">
              <a:gsLst>
                <a:gs pos="0">
                  <a:srgbClr val="4EA72E">
                    <a:hueOff val="0"/>
                    <a:satOff val="0"/>
                    <a:lumOff val="0"/>
                    <a:alphaOff val="0"/>
                    <a:satMod val="103000"/>
                    <a:lumMod val="102000"/>
                    <a:tint val="94000"/>
                  </a:srgbClr>
                </a:gs>
                <a:gs pos="50000">
                  <a:srgbClr val="4EA72E">
                    <a:hueOff val="0"/>
                    <a:satOff val="0"/>
                    <a:lumOff val="0"/>
                    <a:alphaOff val="0"/>
                    <a:satMod val="110000"/>
                    <a:lumMod val="100000"/>
                    <a:shade val="100000"/>
                  </a:srgbClr>
                </a:gs>
                <a:gs pos="100000">
                  <a:srgbClr val="4EA72E">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smtClean="0">
                <a:ln>
                  <a:noFill/>
                </a:ln>
                <a:solidFill>
                  <a:prstClr val="white"/>
                </a:solidFill>
                <a:effectLst/>
                <a:uLnTx/>
                <a:uFillTx/>
                <a:latin typeface="Calibri" panose="020F0502020204030204"/>
                <a:ea typeface=""/>
                <a:cs typeface=""/>
              </a:endParaRPr>
            </a:p>
          </p:txBody>
        </p:sp>
        <p:sp>
          <p:nvSpPr>
            <p:cNvPr id="39" name="Hexagon 4">
              <a:extLst>
                <a:ext uri="{FF2B5EF4-FFF2-40B4-BE49-F238E27FC236}">
                  <a16:creationId xmlns:a16="http://schemas.microsoft.com/office/drawing/2014/main" xmlns="" id="{BC4AAD0A-4061-E54D-817D-8F3D4CE3EE87}"/>
                </a:ext>
              </a:extLst>
            </p:cNvPr>
            <p:cNvSpPr txBox="1"/>
            <p:nvPr/>
          </p:nvSpPr>
          <p:spPr>
            <a:xfrm>
              <a:off x="3637364" y="3591238"/>
              <a:ext cx="1747505" cy="1674355"/>
            </a:xfrm>
            <a:prstGeom prst="rect">
              <a:avLst/>
            </a:prstGeom>
            <a:noFill/>
            <a:ln>
              <a:noFill/>
            </a:ln>
            <a:effectLst/>
          </p:spPr>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
                  <a:cs typeface=""/>
                </a:rPr>
                <a:t>Amount of insulin needed</a:t>
              </a:r>
            </a:p>
          </p:txBody>
        </p:sp>
      </p:grpSp>
      <p:grpSp>
        <p:nvGrpSpPr>
          <p:cNvPr id="40" name="Group 39">
            <a:extLst>
              <a:ext uri="{FF2B5EF4-FFF2-40B4-BE49-F238E27FC236}">
                <a16:creationId xmlns:a16="http://schemas.microsoft.com/office/drawing/2014/main" xmlns="" id="{F02C0E16-709C-B644-99BC-DEE51EA6688A}"/>
              </a:ext>
            </a:extLst>
          </p:cNvPr>
          <p:cNvGrpSpPr/>
          <p:nvPr/>
        </p:nvGrpSpPr>
        <p:grpSpPr>
          <a:xfrm>
            <a:off x="6071107" y="1891862"/>
            <a:ext cx="1747507" cy="2008628"/>
            <a:chOff x="1750059" y="95"/>
            <a:chExt cx="1747507" cy="2008628"/>
          </a:xfr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p:grpSpPr>
        <p:sp>
          <p:nvSpPr>
            <p:cNvPr id="41" name="Hexagon 40">
              <a:extLst>
                <a:ext uri="{FF2B5EF4-FFF2-40B4-BE49-F238E27FC236}">
                  <a16:creationId xmlns:a16="http://schemas.microsoft.com/office/drawing/2014/main" xmlns="" id="{8375AFAA-A7A0-C048-8B4B-8265FDA8762B}"/>
                </a:ext>
              </a:extLst>
            </p:cNvPr>
            <p:cNvSpPr/>
            <p:nvPr/>
          </p:nvSpPr>
          <p:spPr>
            <a:xfrm rot="5400000">
              <a:off x="1619499" y="130656"/>
              <a:ext cx="2008628" cy="1747506"/>
            </a:xfrm>
            <a:prstGeom prst="hexagon">
              <a:avLst>
                <a:gd name="adj" fmla="val 25000"/>
                <a:gd name="vf" fmla="val 115470"/>
              </a:avLst>
            </a:prstGeom>
            <a:grpFill/>
            <a:ln>
              <a:no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smtClean="0">
                <a:ln>
                  <a:noFill/>
                </a:ln>
                <a:solidFill>
                  <a:prstClr val="white"/>
                </a:solidFill>
                <a:effectLst/>
                <a:uLnTx/>
                <a:uFillTx/>
                <a:latin typeface="Calibri" panose="020F0502020204030204"/>
                <a:ea typeface=""/>
                <a:cs typeface=""/>
              </a:endParaRPr>
            </a:p>
          </p:txBody>
        </p:sp>
        <p:sp>
          <p:nvSpPr>
            <p:cNvPr id="42" name="Hexagon 4">
              <a:extLst>
                <a:ext uri="{FF2B5EF4-FFF2-40B4-BE49-F238E27FC236}">
                  <a16:creationId xmlns:a16="http://schemas.microsoft.com/office/drawing/2014/main" xmlns="" id="{B4751C3B-6BC9-E140-86E2-0BA5D65B51FC}"/>
                </a:ext>
              </a:extLst>
            </p:cNvPr>
            <p:cNvSpPr txBox="1"/>
            <p:nvPr/>
          </p:nvSpPr>
          <p:spPr>
            <a:xfrm>
              <a:off x="1750059" y="181391"/>
              <a:ext cx="1747505" cy="1674356"/>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
                  <a:cs typeface=""/>
                </a:rPr>
                <a:t>Patient’s preference &amp; lifestyle</a:t>
              </a:r>
            </a:p>
          </p:txBody>
        </p:sp>
      </p:grpSp>
      <p:grpSp>
        <p:nvGrpSpPr>
          <p:cNvPr id="43" name="Group 42">
            <a:extLst>
              <a:ext uri="{FF2B5EF4-FFF2-40B4-BE49-F238E27FC236}">
                <a16:creationId xmlns:a16="http://schemas.microsoft.com/office/drawing/2014/main" xmlns="" id="{45E100AE-29EC-9348-8E44-14136CDEE31F}"/>
              </a:ext>
            </a:extLst>
          </p:cNvPr>
          <p:cNvGrpSpPr/>
          <p:nvPr/>
        </p:nvGrpSpPr>
        <p:grpSpPr>
          <a:xfrm>
            <a:off x="10048034" y="1920181"/>
            <a:ext cx="1747507" cy="2008628"/>
            <a:chOff x="1750059" y="95"/>
            <a:chExt cx="1747507" cy="2008628"/>
          </a:xfrm>
        </p:grpSpPr>
        <p:sp>
          <p:nvSpPr>
            <p:cNvPr id="44" name="Hexagon 43">
              <a:extLst>
                <a:ext uri="{FF2B5EF4-FFF2-40B4-BE49-F238E27FC236}">
                  <a16:creationId xmlns:a16="http://schemas.microsoft.com/office/drawing/2014/main" xmlns="" id="{4D6FEF31-6BC0-114F-9EA4-C509B654AC5E}"/>
                </a:ext>
              </a:extLst>
            </p:cNvPr>
            <p:cNvSpPr/>
            <p:nvPr/>
          </p:nvSpPr>
          <p:spPr>
            <a:xfrm rot="5400000">
              <a:off x="1619499" y="130656"/>
              <a:ext cx="2008628" cy="1747506"/>
            </a:xfrm>
            <a:prstGeom prst="hexagon">
              <a:avLst>
                <a:gd name="adj" fmla="val 25000"/>
                <a:gd name="vf" fmla="val 115470"/>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2700000" scaled="1"/>
              <a:tileRect/>
            </a:gradFill>
            <a:ln>
              <a:no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smtClean="0">
                <a:ln>
                  <a:noFill/>
                </a:ln>
                <a:solidFill>
                  <a:prstClr val="white"/>
                </a:solidFill>
                <a:effectLst/>
                <a:uLnTx/>
                <a:uFillTx/>
                <a:latin typeface="Calibri" panose="020F0502020204030204"/>
                <a:ea typeface=""/>
                <a:cs typeface=""/>
              </a:endParaRPr>
            </a:p>
          </p:txBody>
        </p:sp>
        <p:sp>
          <p:nvSpPr>
            <p:cNvPr id="45" name="Hexagon 4">
              <a:extLst>
                <a:ext uri="{FF2B5EF4-FFF2-40B4-BE49-F238E27FC236}">
                  <a16:creationId xmlns:a16="http://schemas.microsoft.com/office/drawing/2014/main" xmlns="" id="{0F0CF120-679B-1740-98C5-0268347A4463}"/>
                </a:ext>
              </a:extLst>
            </p:cNvPr>
            <p:cNvSpPr txBox="1"/>
            <p:nvPr/>
          </p:nvSpPr>
          <p:spPr>
            <a:xfrm>
              <a:off x="1750059" y="181391"/>
              <a:ext cx="1747505" cy="1674356"/>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200" b="0" i="0" u="none" strike="noStrike" kern="0" cap="none" spc="0" normalizeH="0" baseline="0" noProof="0" dirty="0" smtClean="0">
                  <a:ln>
                    <a:noFill/>
                  </a:ln>
                  <a:solidFill>
                    <a:prstClr val="white"/>
                  </a:solidFill>
                  <a:effectLst/>
                  <a:uLnTx/>
                  <a:uFillTx/>
                  <a:latin typeface="Calibri" panose="020F0502020204030204"/>
                  <a:ea typeface=""/>
                  <a:cs typeface=""/>
                </a:rPr>
                <a:t>Patient’s support and access to care</a:t>
              </a:r>
            </a:p>
          </p:txBody>
        </p:sp>
      </p:grpSp>
      <p:sp>
        <p:nvSpPr>
          <p:cNvPr id="46" name="TextBox 45">
            <a:extLst>
              <a:ext uri="{FF2B5EF4-FFF2-40B4-BE49-F238E27FC236}">
                <a16:creationId xmlns:a16="http://schemas.microsoft.com/office/drawing/2014/main" xmlns="" id="{0EB6A954-B763-3041-BA1B-F0F6229F6DD0}"/>
              </a:ext>
            </a:extLst>
          </p:cNvPr>
          <p:cNvSpPr txBox="1"/>
          <p:nvPr/>
        </p:nvSpPr>
        <p:spPr>
          <a:xfrm>
            <a:off x="2271498" y="4773248"/>
            <a:ext cx="14850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Mixed insulin </a:t>
            </a:r>
            <a:endParaRPr kumimoji="0" lang="ar-SA" sz="1800" b="0" i="0" u="none" strike="noStrike" kern="0" cap="none" spc="0" normalizeH="0" baseline="0" noProof="0" dirty="0" smtClean="0">
              <a:ln>
                <a:noFill/>
              </a:ln>
              <a:solidFill>
                <a:prstClr val="black"/>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formulation</a:t>
            </a:r>
          </a:p>
        </p:txBody>
      </p:sp>
      <p:sp>
        <p:nvSpPr>
          <p:cNvPr id="47" name="TextBox 46">
            <a:extLst>
              <a:ext uri="{FF2B5EF4-FFF2-40B4-BE49-F238E27FC236}">
                <a16:creationId xmlns:a16="http://schemas.microsoft.com/office/drawing/2014/main" xmlns="" id="{A53CD1EA-CDF8-8047-8D7C-A0008854D690}"/>
              </a:ext>
            </a:extLst>
          </p:cNvPr>
          <p:cNvSpPr txBox="1"/>
          <p:nvPr/>
        </p:nvSpPr>
        <p:spPr>
          <a:xfrm>
            <a:off x="3770847" y="5867568"/>
            <a:ext cx="2213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Concentrated insulins</a:t>
            </a:r>
          </a:p>
        </p:txBody>
      </p:sp>
      <p:sp>
        <p:nvSpPr>
          <p:cNvPr id="48" name="TextBox 47">
            <a:extLst>
              <a:ext uri="{FF2B5EF4-FFF2-40B4-BE49-F238E27FC236}">
                <a16:creationId xmlns:a16="http://schemas.microsoft.com/office/drawing/2014/main" xmlns="" id="{8983B396-8CA2-AE41-9493-07B08C9DFE12}"/>
              </a:ext>
            </a:extLst>
          </p:cNvPr>
          <p:cNvSpPr txBox="1"/>
          <p:nvPr/>
        </p:nvSpPr>
        <p:spPr>
          <a:xfrm>
            <a:off x="6944859" y="4773248"/>
            <a:ext cx="22729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Mode of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Ease of administration</a:t>
            </a:r>
          </a:p>
        </p:txBody>
      </p:sp>
      <p:sp>
        <p:nvSpPr>
          <p:cNvPr id="49" name="TextBox 48">
            <a:extLst>
              <a:ext uri="{FF2B5EF4-FFF2-40B4-BE49-F238E27FC236}">
                <a16:creationId xmlns:a16="http://schemas.microsoft.com/office/drawing/2014/main" xmlns="" id="{73B20079-3938-3B43-AE00-EED3C5BAD0AE}"/>
              </a:ext>
            </a:extLst>
          </p:cNvPr>
          <p:cNvSpPr txBox="1"/>
          <p:nvPr/>
        </p:nvSpPr>
        <p:spPr>
          <a:xfrm>
            <a:off x="10341306" y="5585673"/>
            <a:ext cx="116095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Insurance</a:t>
            </a:r>
            <a:r>
              <a:rPr kumimoji="0" lang="ar-SA" sz="1800" b="0" i="0" u="none" strike="noStrike" kern="0" cap="none" spc="0" normalizeH="0" baseline="0" noProof="0" dirty="0" smtClean="0">
                <a:ln>
                  <a:noFill/>
                </a:ln>
                <a:solidFill>
                  <a:prstClr val="black"/>
                </a:solidFill>
                <a:effectLst/>
                <a:uLnTx/>
                <a:uFillTx/>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cost</a:t>
            </a:r>
          </a:p>
        </p:txBody>
      </p:sp>
      <p:sp>
        <p:nvSpPr>
          <p:cNvPr id="50" name="Down Arrow 49">
            <a:extLst>
              <a:ext uri="{FF2B5EF4-FFF2-40B4-BE49-F238E27FC236}">
                <a16:creationId xmlns:a16="http://schemas.microsoft.com/office/drawing/2014/main" xmlns="" id="{2B2AEC5C-4D22-7444-87DE-92E359D7F37E}"/>
              </a:ext>
            </a:extLst>
          </p:cNvPr>
          <p:cNvSpPr/>
          <p:nvPr/>
        </p:nvSpPr>
        <p:spPr>
          <a:xfrm>
            <a:off x="723900" y="4089400"/>
            <a:ext cx="508000" cy="1536700"/>
          </a:xfrm>
          <a:prstGeom prst="downArrow">
            <a:avLst/>
          </a:prstGeom>
          <a:solidFill>
            <a:srgbClr val="E97132"/>
          </a:solidFill>
          <a:ln w="254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w="0"/>
              <a:solidFill>
                <a:srgbClr val="156082"/>
              </a:solidFill>
              <a:effectLst>
                <a:outerShdw blurRad="38100" dist="25400" dir="5400000" algn="ctr" rotWithShape="0">
                  <a:srgbClr val="6E747A">
                    <a:alpha val="43000"/>
                  </a:srgbClr>
                </a:outerShdw>
              </a:effectLst>
              <a:uLnTx/>
              <a:uFillTx/>
              <a:latin typeface="Calibri" panose="020F0502020204030204"/>
              <a:ea typeface=""/>
              <a:cs typeface=""/>
            </a:endParaRPr>
          </a:p>
        </p:txBody>
      </p:sp>
      <p:sp>
        <p:nvSpPr>
          <p:cNvPr id="51" name="Down Arrow 50">
            <a:extLst>
              <a:ext uri="{FF2B5EF4-FFF2-40B4-BE49-F238E27FC236}">
                <a16:creationId xmlns:a16="http://schemas.microsoft.com/office/drawing/2014/main" xmlns="" id="{3563B842-D4A2-BA42-84E5-1881A2C4C412}"/>
              </a:ext>
            </a:extLst>
          </p:cNvPr>
          <p:cNvSpPr/>
          <p:nvPr/>
        </p:nvSpPr>
        <p:spPr>
          <a:xfrm>
            <a:off x="2772709" y="3992198"/>
            <a:ext cx="508000" cy="768350"/>
          </a:xfrm>
          <a:prstGeom prst="downArrow">
            <a:avLst/>
          </a:prstGeom>
          <a:solidFill>
            <a:srgbClr val="196B24"/>
          </a:solidFill>
          <a:ln w="254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w="0"/>
              <a:solidFill>
                <a:srgbClr val="156082"/>
              </a:solidFill>
              <a:effectLst>
                <a:outerShdw blurRad="38100" dist="25400" dir="5400000" algn="ctr" rotWithShape="0">
                  <a:srgbClr val="6E747A">
                    <a:alpha val="43000"/>
                  </a:srgbClr>
                </a:outerShdw>
              </a:effectLst>
              <a:uLnTx/>
              <a:uFillTx/>
              <a:latin typeface="Calibri" panose="020F0502020204030204"/>
              <a:ea typeface=""/>
              <a:cs typeface=""/>
            </a:endParaRPr>
          </a:p>
        </p:txBody>
      </p:sp>
      <p:sp>
        <p:nvSpPr>
          <p:cNvPr id="52" name="Down Arrow 51">
            <a:extLst>
              <a:ext uri="{FF2B5EF4-FFF2-40B4-BE49-F238E27FC236}">
                <a16:creationId xmlns:a16="http://schemas.microsoft.com/office/drawing/2014/main" xmlns="" id="{147FA63D-1AF0-BB4D-8A2E-F57D09175C0F}"/>
              </a:ext>
            </a:extLst>
          </p:cNvPr>
          <p:cNvSpPr/>
          <p:nvPr/>
        </p:nvSpPr>
        <p:spPr>
          <a:xfrm>
            <a:off x="4702386" y="4089400"/>
            <a:ext cx="508000" cy="1536700"/>
          </a:xfrm>
          <a:prstGeom prst="downArrow">
            <a:avLst/>
          </a:prstGeom>
          <a:solidFill>
            <a:srgbClr val="4EA72E"/>
          </a:solidFill>
          <a:ln w="254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w="0"/>
              <a:solidFill>
                <a:srgbClr val="156082"/>
              </a:solidFill>
              <a:effectLst>
                <a:outerShdw blurRad="38100" dist="25400" dir="5400000" algn="ctr" rotWithShape="0">
                  <a:srgbClr val="6E747A">
                    <a:alpha val="43000"/>
                  </a:srgbClr>
                </a:outerShdw>
              </a:effectLst>
              <a:uLnTx/>
              <a:uFillTx/>
              <a:latin typeface="Calibri" panose="020F0502020204030204"/>
              <a:ea typeface=""/>
              <a:cs typeface=""/>
            </a:endParaRPr>
          </a:p>
        </p:txBody>
      </p:sp>
      <p:sp>
        <p:nvSpPr>
          <p:cNvPr id="53" name="Down Arrow 52">
            <a:extLst>
              <a:ext uri="{FF2B5EF4-FFF2-40B4-BE49-F238E27FC236}">
                <a16:creationId xmlns:a16="http://schemas.microsoft.com/office/drawing/2014/main" xmlns="" id="{594E89DF-6DC0-3A43-B081-43987AC72200}"/>
              </a:ext>
            </a:extLst>
          </p:cNvPr>
          <p:cNvSpPr/>
          <p:nvPr/>
        </p:nvSpPr>
        <p:spPr>
          <a:xfrm rot="19433045">
            <a:off x="6973006" y="3969478"/>
            <a:ext cx="508000" cy="768350"/>
          </a:xfrm>
          <a:prstGeom prst="downArrow">
            <a:avLst/>
          </a:prstGeom>
          <a:solidFill>
            <a:srgbClr val="0F9ED5"/>
          </a:solidFill>
          <a:ln w="254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w="0"/>
              <a:solidFill>
                <a:srgbClr val="156082"/>
              </a:solidFill>
              <a:effectLst>
                <a:outerShdw blurRad="38100" dist="25400" dir="5400000" algn="ctr" rotWithShape="0">
                  <a:srgbClr val="6E747A">
                    <a:alpha val="43000"/>
                  </a:srgbClr>
                </a:outerShdw>
              </a:effectLst>
              <a:uLnTx/>
              <a:uFillTx/>
              <a:latin typeface="Calibri" panose="020F0502020204030204"/>
              <a:ea typeface=""/>
              <a:cs typeface=""/>
            </a:endParaRPr>
          </a:p>
        </p:txBody>
      </p:sp>
      <p:sp>
        <p:nvSpPr>
          <p:cNvPr id="54" name="Down Arrow 53">
            <a:extLst>
              <a:ext uri="{FF2B5EF4-FFF2-40B4-BE49-F238E27FC236}">
                <a16:creationId xmlns:a16="http://schemas.microsoft.com/office/drawing/2014/main" xmlns="" id="{1EA08B3A-3B91-5E41-B5DE-AD1ED85C48E4}"/>
              </a:ext>
            </a:extLst>
          </p:cNvPr>
          <p:cNvSpPr/>
          <p:nvPr/>
        </p:nvSpPr>
        <p:spPr>
          <a:xfrm rot="2519968">
            <a:off x="7981051" y="3985933"/>
            <a:ext cx="508000" cy="768350"/>
          </a:xfrm>
          <a:prstGeom prst="downArrow">
            <a:avLst/>
          </a:prstGeom>
          <a:solidFill>
            <a:srgbClr val="A02B93"/>
          </a:solidFill>
          <a:ln w="254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w="0"/>
              <a:solidFill>
                <a:srgbClr val="156082"/>
              </a:solidFill>
              <a:effectLst>
                <a:outerShdw blurRad="38100" dist="25400" dir="5400000" algn="ctr" rotWithShape="0">
                  <a:srgbClr val="6E747A">
                    <a:alpha val="43000"/>
                  </a:srgbClr>
                </a:outerShdw>
              </a:effectLst>
              <a:uLnTx/>
              <a:uFillTx/>
              <a:latin typeface="Calibri" panose="020F0502020204030204"/>
              <a:ea typeface=""/>
              <a:cs typeface=""/>
            </a:endParaRPr>
          </a:p>
        </p:txBody>
      </p:sp>
      <p:sp>
        <p:nvSpPr>
          <p:cNvPr id="55" name="Down Arrow 54">
            <a:extLst>
              <a:ext uri="{FF2B5EF4-FFF2-40B4-BE49-F238E27FC236}">
                <a16:creationId xmlns:a16="http://schemas.microsoft.com/office/drawing/2014/main" xmlns="" id="{74BA59DA-16F4-C74B-95B3-4AADC3727F51}"/>
              </a:ext>
            </a:extLst>
          </p:cNvPr>
          <p:cNvSpPr/>
          <p:nvPr/>
        </p:nvSpPr>
        <p:spPr>
          <a:xfrm>
            <a:off x="10690831" y="4089400"/>
            <a:ext cx="508000" cy="1536700"/>
          </a:xfrm>
          <a:prstGeom prst="downArrow">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25400" cap="flat" cmpd="sng" algn="ctr">
            <a:solidFill>
              <a:sysClr val="window" lastClr="FFFFFF"/>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w="0"/>
              <a:solidFill>
                <a:srgbClr val="156082"/>
              </a:solidFill>
              <a:effectLst>
                <a:outerShdw blurRad="38100" dist="25400" dir="5400000" algn="ctr" rotWithShape="0">
                  <a:srgbClr val="6E747A">
                    <a:alpha val="43000"/>
                  </a:srgbClr>
                </a:outerShdw>
              </a:effectLst>
              <a:uLnTx/>
              <a:uFillTx/>
              <a:latin typeface="Calibri" panose="020F0502020204030204"/>
              <a:ea typeface=""/>
              <a:cs typeface=""/>
            </a:endParaRPr>
          </a:p>
        </p:txBody>
      </p:sp>
      <p:grpSp>
        <p:nvGrpSpPr>
          <p:cNvPr id="59" name="Group 58">
            <a:extLst>
              <a:ext uri="{FF2B5EF4-FFF2-40B4-BE49-F238E27FC236}">
                <a16:creationId xmlns:a16="http://schemas.microsoft.com/office/drawing/2014/main" xmlns="" id="{7D83E16B-78F6-E847-B3FA-9BBD934A6043}"/>
              </a:ext>
            </a:extLst>
          </p:cNvPr>
          <p:cNvGrpSpPr/>
          <p:nvPr/>
        </p:nvGrpSpPr>
        <p:grpSpPr>
          <a:xfrm>
            <a:off x="124569" y="1891862"/>
            <a:ext cx="1747506" cy="2008628"/>
            <a:chOff x="1750060" y="3409942"/>
            <a:chExt cx="1747506" cy="2008628"/>
          </a:xfrm>
        </p:grpSpPr>
        <p:sp>
          <p:nvSpPr>
            <p:cNvPr id="60" name="Hexagon 59">
              <a:extLst>
                <a:ext uri="{FF2B5EF4-FFF2-40B4-BE49-F238E27FC236}">
                  <a16:creationId xmlns:a16="http://schemas.microsoft.com/office/drawing/2014/main" xmlns="" id="{2B8CCC5D-EC68-0649-A8E6-08924873369B}"/>
                </a:ext>
              </a:extLst>
            </p:cNvPr>
            <p:cNvSpPr/>
            <p:nvPr/>
          </p:nvSpPr>
          <p:spPr>
            <a:xfrm rot="5400000">
              <a:off x="1619499" y="3540503"/>
              <a:ext cx="2008628" cy="1747506"/>
            </a:xfrm>
            <a:prstGeom prst="hexagon">
              <a:avLst>
                <a:gd name="adj" fmla="val 25000"/>
                <a:gd name="vf" fmla="val 115470"/>
              </a:avLst>
            </a:prstGeom>
            <a:gradFill rotWithShape="1">
              <a:gsLst>
                <a:gs pos="0">
                  <a:srgbClr val="E97132">
                    <a:hueOff val="0"/>
                    <a:satOff val="0"/>
                    <a:lumOff val="0"/>
                    <a:alphaOff val="0"/>
                    <a:satMod val="103000"/>
                    <a:lumMod val="102000"/>
                    <a:tint val="94000"/>
                  </a:srgbClr>
                </a:gs>
                <a:gs pos="50000">
                  <a:srgbClr val="E97132">
                    <a:hueOff val="0"/>
                    <a:satOff val="0"/>
                    <a:lumOff val="0"/>
                    <a:alphaOff val="0"/>
                    <a:satMod val="110000"/>
                    <a:lumMod val="100000"/>
                    <a:shade val="100000"/>
                  </a:srgbClr>
                </a:gs>
                <a:gs pos="100000">
                  <a:srgbClr val="E97132">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smtClean="0">
                <a:ln>
                  <a:noFill/>
                </a:ln>
                <a:solidFill>
                  <a:prstClr val="white"/>
                </a:solidFill>
                <a:effectLst/>
                <a:uLnTx/>
                <a:uFillTx/>
                <a:latin typeface="Calibri" panose="020F0502020204030204"/>
                <a:ea typeface=""/>
                <a:cs typeface=""/>
              </a:endParaRPr>
            </a:p>
          </p:txBody>
        </p:sp>
        <p:sp>
          <p:nvSpPr>
            <p:cNvPr id="61" name="Hexagon 4">
              <a:extLst>
                <a:ext uri="{FF2B5EF4-FFF2-40B4-BE49-F238E27FC236}">
                  <a16:creationId xmlns:a16="http://schemas.microsoft.com/office/drawing/2014/main" xmlns="" id="{CBF21C74-137A-464F-B7BA-9B12EE608BE0}"/>
                </a:ext>
              </a:extLst>
            </p:cNvPr>
            <p:cNvSpPr txBox="1"/>
            <p:nvPr/>
          </p:nvSpPr>
          <p:spPr>
            <a:xfrm>
              <a:off x="1750060" y="3591238"/>
              <a:ext cx="1747506" cy="1674356"/>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panose="020F0502020204030204"/>
                  <a:ea typeface=""/>
                  <a:cs typeface=""/>
                </a:rPr>
                <a:t>Type of diabetes</a:t>
              </a:r>
            </a:p>
          </p:txBody>
        </p:sp>
      </p:grpSp>
      <p:sp>
        <p:nvSpPr>
          <p:cNvPr id="63" name="TextBox 62">
            <a:extLst>
              <a:ext uri="{FF2B5EF4-FFF2-40B4-BE49-F238E27FC236}">
                <a16:creationId xmlns:a16="http://schemas.microsoft.com/office/drawing/2014/main" xmlns="" id="{B5540BDD-74D2-904A-B316-F4DA90C70775}"/>
              </a:ext>
            </a:extLst>
          </p:cNvPr>
          <p:cNvSpPr txBox="1"/>
          <p:nvPr/>
        </p:nvSpPr>
        <p:spPr>
          <a:xfrm>
            <a:off x="7526" y="5747850"/>
            <a:ext cx="205274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Basal vs Bolus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Human vs Analogue</a:t>
            </a:r>
          </a:p>
        </p:txBody>
      </p:sp>
    </p:spTree>
    <p:extLst>
      <p:ext uri="{BB962C8B-B14F-4D97-AF65-F5344CB8AC3E}">
        <p14:creationId xmlns:p14="http://schemas.microsoft.com/office/powerpoint/2010/main" val="1569871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QuickStarter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8964</TotalTime>
  <Words>3346</Words>
  <Application>Microsoft Macintosh PowerPoint</Application>
  <PresentationFormat>Widescreen</PresentationFormat>
  <Paragraphs>362</Paragraphs>
  <Slides>57</Slides>
  <Notes>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57</vt:i4>
      </vt:variant>
    </vt:vector>
  </HeadingPairs>
  <TitlesOfParts>
    <vt:vector size="75" baseType="lpstr">
      <vt:lpstr>Arial</vt:lpstr>
      <vt:lpstr>Arial Nova Light</vt:lpstr>
      <vt:lpstr>Calibri</vt:lpstr>
      <vt:lpstr>Calibri Light</vt:lpstr>
      <vt:lpstr>Codec Pro</vt:lpstr>
      <vt:lpstr>Codec Pro Bold</vt:lpstr>
      <vt:lpstr>Codec Pro ExtraBold</vt:lpstr>
      <vt:lpstr>Helvetica</vt:lpstr>
      <vt:lpstr>Helvetica Neue</vt:lpstr>
      <vt:lpstr>Helvetica Neue Light</vt:lpstr>
      <vt:lpstr>Helvetica Neue Medium</vt:lpstr>
      <vt:lpstr>Lucida Handwriting</vt:lpstr>
      <vt:lpstr>Segoe UI</vt:lpstr>
      <vt:lpstr>Segoe UI Light</vt:lpstr>
      <vt:lpstr>Segoe UI Semilight</vt:lpstr>
      <vt:lpstr>Wingdings</vt:lpstr>
      <vt:lpstr>Office Theme</vt:lpstr>
      <vt:lpstr>QuickStarter Theme</vt:lpstr>
      <vt:lpstr>Insulin Therapy &amp; Managing T1DM</vt:lpstr>
      <vt:lpstr>Audience Participation </vt:lpstr>
      <vt:lpstr>Audience Participation </vt:lpstr>
      <vt:lpstr>Objectives</vt:lpstr>
      <vt:lpstr>HISTORY &amp; BACKGROUND</vt:lpstr>
      <vt:lpstr>HISTORY &amp; BACKGROUND</vt:lpstr>
      <vt:lpstr>Diabetes Spectrum and insulin use </vt:lpstr>
      <vt:lpstr>Insulin modes of delivery </vt:lpstr>
      <vt:lpstr> Important factors when choosing Insulin </vt:lpstr>
      <vt:lpstr>Pharmacokinetic (PK) and pharmacodynamic (PD) properties of insulin products compare</vt:lpstr>
      <vt:lpstr>Pharmacokinetic (PK) and pharmacodynamic (PD) properties of insulin products compare</vt:lpstr>
      <vt:lpstr>Factors affect the PK/PD properties of insulin</vt:lpstr>
      <vt:lpstr>Factors affect the PK/PD properties of insulin</vt:lpstr>
      <vt:lpstr> Bolus insulin  </vt:lpstr>
      <vt:lpstr> Basal insulin  </vt:lpstr>
      <vt:lpstr> Basal insulin  </vt:lpstr>
      <vt:lpstr> Basal vs Bolus insulin  </vt:lpstr>
      <vt:lpstr> Basal vs Bolus insulin  </vt:lpstr>
      <vt:lpstr>PowerPoint Presentation</vt:lpstr>
      <vt:lpstr>Quick Explanation of the normal physiology of insulin secretion</vt:lpstr>
      <vt:lpstr>Basal/bolus regimen mimics normal insulin profile </vt:lpstr>
      <vt:lpstr>Basal insulin (Long Acting Insulin)</vt:lpstr>
      <vt:lpstr>Bolus insulin (Rapid-Acting Insulin)</vt:lpstr>
      <vt:lpstr>Bolus insulin (Rapid-Acting Insulin)</vt:lpstr>
      <vt:lpstr>Bolus insulin (Rapid-Acting Insulin)</vt:lpstr>
      <vt:lpstr>Basal vs. Prandial </vt:lpstr>
      <vt:lpstr>PHARMACOKINETICS/PHARMACODYNAMICS</vt:lpstr>
      <vt:lpstr> Insulin in T1D  </vt:lpstr>
      <vt:lpstr> Insulin in T1D  </vt:lpstr>
      <vt:lpstr> Insulin in T1D  </vt:lpstr>
      <vt:lpstr>PowerPoint Presentation</vt:lpstr>
      <vt:lpstr> Insulin in T1D  </vt:lpstr>
      <vt:lpstr>PowerPoint Presentation</vt:lpstr>
      <vt:lpstr>Carbohydrate-to-insulin (C:I) ratio or ICR</vt:lpstr>
      <vt:lpstr>Carbohydrate-to-insulin (C:I) ratio or ICR</vt:lpstr>
      <vt:lpstr>PowerPoint Presentation</vt:lpstr>
      <vt:lpstr> Insulin sensitivity factor (ISF)  </vt:lpstr>
      <vt:lpstr>Practical section!</vt:lpstr>
      <vt:lpstr>PowerPoint Presentation</vt:lpstr>
      <vt:lpstr>Insulin in T2D</vt:lpstr>
      <vt:lpstr>Insulin in T2D</vt:lpstr>
      <vt:lpstr>Insulin in T2D</vt:lpstr>
      <vt:lpstr>Insulin in T2D</vt:lpstr>
      <vt:lpstr> Insulin intensification in T2D  </vt:lpstr>
      <vt:lpstr> Insulin intensification in T2D  </vt:lpstr>
      <vt:lpstr>PowerPoint Presentation</vt:lpstr>
      <vt:lpstr> Take rapid-acting insulin: </vt:lpstr>
      <vt:lpstr> Take basal insulin: </vt:lpstr>
      <vt:lpstr>Insulin Conversion Principles</vt:lpstr>
      <vt:lpstr>Basal Insulin Conversion Principles</vt:lpstr>
      <vt:lpstr>Conversion between Basal insulin</vt:lpstr>
      <vt:lpstr>Insulin Injection Technique</vt:lpstr>
      <vt:lpstr>PowerPoint Presentation</vt:lpstr>
      <vt:lpstr>PowerPoint Presentation</vt:lpstr>
      <vt:lpstr>Key Points to Remember!</vt:lpstr>
      <vt:lpstr>References </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MJED's Mac</dc:creator>
  <cp:lastModifiedBy>Microsoft Office User</cp:lastModifiedBy>
  <cp:revision>48</cp:revision>
  <dcterms:created xsi:type="dcterms:W3CDTF">2024-11-02T13:16:13Z</dcterms:created>
  <dcterms:modified xsi:type="dcterms:W3CDTF">2025-09-19T17:43:47Z</dcterms:modified>
</cp:coreProperties>
</file>